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6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49333" autoAdjust="0"/>
  </p:normalViewPr>
  <p:slideViewPr>
    <p:cSldViewPr>
      <p:cViewPr>
        <p:scale>
          <a:sx n="53" d="100"/>
          <a:sy n="53" d="100"/>
        </p:scale>
        <p:origin x="-9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C4C64-512A-433B-9BC5-42A031D8B589}" type="datetimeFigureOut">
              <a:rPr lang="da-DK" smtClean="0"/>
              <a:pPr/>
              <a:t>16-08-2011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F0BFA-A276-48A6-ACF3-99CC98FA640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35357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o-FO" sz="1200" b="1" noProof="0" dirty="0" smtClean="0">
                <a:latin typeface="Arial" charset="0"/>
              </a:rPr>
              <a:t>Lítið</a:t>
            </a:r>
            <a:r>
              <a:rPr lang="fo-FO" sz="1200" b="1" baseline="0" noProof="0" dirty="0" smtClean="0">
                <a:latin typeface="Arial" charset="0"/>
              </a:rPr>
              <a:t> , men gott</a:t>
            </a:r>
          </a:p>
          <a:p>
            <a:r>
              <a:rPr lang="fo-FO" sz="1200" noProof="0" dirty="0" smtClean="0">
                <a:latin typeface="Arial" charset="0"/>
              </a:rPr>
              <a:t>Fiti</a:t>
            </a:r>
            <a:r>
              <a:rPr lang="fo-FO" sz="1200" baseline="0" noProof="0" dirty="0" smtClean="0">
                <a:latin typeface="Arial" charset="0"/>
              </a:rPr>
              <a:t> í matinum veitur kroppinum lívsneyðugar fitisýrur og  vitaminir, sum upploysast í feitti.</a:t>
            </a:r>
            <a:r>
              <a:rPr lang="fo-FO" sz="1200" noProof="0" dirty="0" smtClean="0">
                <a:latin typeface="Arial" charset="0"/>
              </a:rPr>
              <a:t> Men kroppurin</a:t>
            </a:r>
            <a:r>
              <a:rPr lang="fo-FO" sz="1200" baseline="0" noProof="0" dirty="0" smtClean="0">
                <a:latin typeface="Arial" charset="0"/>
              </a:rPr>
              <a:t> eigur ikki at fáa ov nógv, tí í fiti er nógv orka. K</a:t>
            </a:r>
            <a:r>
              <a:rPr lang="fo-FO" sz="1200" noProof="0" dirty="0" smtClean="0">
                <a:latin typeface="Arial" charset="0"/>
              </a:rPr>
              <a:t>ostur við ov nógvari</a:t>
            </a:r>
            <a:r>
              <a:rPr lang="fo-FO" sz="1200" baseline="0" noProof="0" dirty="0" smtClean="0">
                <a:latin typeface="Arial" charset="0"/>
              </a:rPr>
              <a:t> fiti økir eisini um vandan fyri at blíva ov tungur.</a:t>
            </a:r>
            <a:endParaRPr lang="fo-FO" sz="1200" noProof="0" dirty="0" smtClean="0">
              <a:latin typeface="Arial" charset="0"/>
            </a:endParaRPr>
          </a:p>
          <a:p>
            <a:endParaRPr lang="fo-FO" sz="1200" b="1" noProof="0" dirty="0" smtClean="0">
              <a:latin typeface="Arial" charset="0"/>
            </a:endParaRPr>
          </a:p>
          <a:p>
            <a:r>
              <a:rPr lang="fo-FO" sz="1200" b="1" noProof="0" dirty="0" smtClean="0">
                <a:latin typeface="Arial" charset="0"/>
              </a:rPr>
              <a:t>Tilmælið</a:t>
            </a:r>
            <a:endParaRPr lang="fo-FO" sz="1200" noProof="0" dirty="0" smtClean="0">
              <a:latin typeface="Arial" charset="0"/>
            </a:endParaRPr>
          </a:p>
          <a:p>
            <a:r>
              <a:rPr lang="fo-FO" sz="1200" noProof="0" dirty="0" smtClean="0">
                <a:latin typeface="Arial" charset="0"/>
              </a:rPr>
              <a:t>Mælt verður til at minka um</a:t>
            </a:r>
            <a:r>
              <a:rPr lang="fo-FO" sz="1200" baseline="0" noProof="0" dirty="0" smtClean="0">
                <a:latin typeface="Arial" charset="0"/>
              </a:rPr>
              <a:t> fitinýtsluna í kostinum til 25-35% av orkuni.</a:t>
            </a:r>
            <a:r>
              <a:rPr lang="fo-FO" sz="1200" noProof="0" dirty="0" smtClean="0">
                <a:latin typeface="Arial" charset="0"/>
              </a:rPr>
              <a:t> Hjá fólki, sum viga ov nógv og eru ov feit er ovara markið 30%. Eitt</a:t>
            </a:r>
            <a:r>
              <a:rPr lang="fo-FO" sz="1200" baseline="0" noProof="0" dirty="0" smtClean="0">
                <a:latin typeface="Arial" charset="0"/>
              </a:rPr>
              <a:t> s</a:t>
            </a:r>
            <a:r>
              <a:rPr lang="fo-FO" sz="1200" noProof="0" dirty="0" smtClean="0">
                <a:latin typeface="Arial" charset="0"/>
              </a:rPr>
              <a:t>tøðið á 30% orku-% svarar til eina dagliga inntøku á 75 g</a:t>
            </a:r>
            <a:r>
              <a:rPr lang="fo-FO" sz="1200" baseline="0" noProof="0" dirty="0" smtClean="0">
                <a:latin typeface="Arial" charset="0"/>
              </a:rPr>
              <a:t> og 95 g hjá vaksnum kvinnum og monnum, ið hava eitt starv, har tey sita still ella røra seg lítið í </a:t>
            </a:r>
            <a:r>
              <a:rPr lang="fo-FO" sz="1200" baseline="0" noProof="0" dirty="0" err="1" smtClean="0">
                <a:latin typeface="Arial" charset="0"/>
              </a:rPr>
              <a:t>frítíðuni</a:t>
            </a:r>
            <a:r>
              <a:rPr lang="fo-FO" sz="1200" baseline="0" noProof="0" dirty="0" smtClean="0">
                <a:latin typeface="Arial" charset="0"/>
              </a:rPr>
              <a:t>.</a:t>
            </a:r>
            <a:r>
              <a:rPr lang="fo-FO" sz="1200" noProof="0" dirty="0" smtClean="0">
                <a:latin typeface="Arial" charset="0"/>
              </a:rPr>
              <a:t> </a:t>
            </a:r>
          </a:p>
          <a:p>
            <a:endParaRPr lang="fo-FO" sz="1200" noProof="0" dirty="0" smtClean="0">
              <a:latin typeface="Arial" charset="0"/>
            </a:endParaRPr>
          </a:p>
          <a:p>
            <a:r>
              <a:rPr lang="fo-FO" sz="1200" noProof="0" dirty="0" smtClean="0">
                <a:latin typeface="Arial" charset="0"/>
              </a:rPr>
              <a:t>Inntøkan av </a:t>
            </a:r>
            <a:r>
              <a:rPr lang="fo-FO" sz="1200" noProof="0" dirty="0" err="1" smtClean="0">
                <a:latin typeface="Arial" charset="0"/>
              </a:rPr>
              <a:t>mettaðari</a:t>
            </a:r>
            <a:r>
              <a:rPr lang="fo-FO" sz="1200" noProof="0" dirty="0" smtClean="0">
                <a:latin typeface="Arial" charset="0"/>
              </a:rPr>
              <a:t> fiti eigur at</a:t>
            </a:r>
            <a:r>
              <a:rPr lang="fo-FO" sz="1200" baseline="0" noProof="0" dirty="0" smtClean="0">
                <a:latin typeface="Arial" charset="0"/>
              </a:rPr>
              <a:t> vera avmarkað til í mesta lagið 10 orku-%. Hetta gerst lættast við at minka um inntøkuna av smøri og hørðum margarini og velja soltin sløg av kjøti,  viðskera og mjólkaúrdrátti og plantuoljur og bleytt plantumargarin.</a:t>
            </a:r>
            <a:endParaRPr lang="fo-FO" sz="1200" noProof="0" dirty="0" smtClean="0">
              <a:latin typeface="Arial" charset="0"/>
            </a:endParaRPr>
          </a:p>
          <a:p>
            <a:endParaRPr lang="fo-FO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F0BFA-A276-48A6-ACF3-99CC98FA6403}" type="slidenum">
              <a:rPr lang="da-DK" smtClean="0"/>
              <a:pPr/>
              <a:t>1</a:t>
            </a:fld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o-FO" sz="1200" b="1" noProof="0" dirty="0" smtClean="0">
                <a:latin typeface="Arial" charset="0"/>
              </a:rPr>
              <a:t>Uppgáva</a:t>
            </a:r>
          </a:p>
          <a:p>
            <a:endParaRPr lang="fo-FO" sz="1200" b="1" noProof="0" dirty="0" smtClean="0">
              <a:latin typeface="Arial" charset="0"/>
            </a:endParaRPr>
          </a:p>
          <a:p>
            <a:r>
              <a:rPr lang="fo-FO" sz="1200" b="1" noProof="0" dirty="0" smtClean="0">
                <a:latin typeface="Arial" charset="0"/>
              </a:rPr>
              <a:t>Loysn:</a:t>
            </a:r>
          </a:p>
          <a:p>
            <a:r>
              <a:rPr lang="fo-FO" sz="1200" noProof="0" dirty="0" smtClean="0">
                <a:latin typeface="Arial" charset="0"/>
              </a:rPr>
              <a:t>Eitt barn drekkur</a:t>
            </a:r>
            <a:r>
              <a:rPr lang="fo-FO" sz="1200" baseline="0" noProof="0" dirty="0" smtClean="0">
                <a:latin typeface="Arial" charset="0"/>
              </a:rPr>
              <a:t> í meðal </a:t>
            </a:r>
            <a:r>
              <a:rPr lang="fo-FO" sz="1200" noProof="0" dirty="0" smtClean="0">
                <a:latin typeface="Arial" charset="0"/>
              </a:rPr>
              <a:t>146 kg av mjólk um árið (0,4 kg * 365 dagar = 146 kg/árið)</a:t>
            </a:r>
          </a:p>
          <a:p>
            <a:endParaRPr lang="fo-FO" sz="1200" noProof="0" dirty="0" smtClean="0">
              <a:latin typeface="Arial" charset="0"/>
            </a:endParaRPr>
          </a:p>
          <a:p>
            <a:endParaRPr lang="fo-FO" sz="1200" noProof="0" dirty="0" smtClean="0">
              <a:latin typeface="Arial" charset="0"/>
            </a:endParaRPr>
          </a:p>
          <a:p>
            <a:r>
              <a:rPr lang="fo-FO" sz="1200" noProof="0" dirty="0" smtClean="0">
                <a:latin typeface="Arial" charset="0"/>
              </a:rPr>
              <a:t>	        Gramm av fiti/100</a:t>
            </a:r>
            <a:r>
              <a:rPr lang="fo-FO" sz="1200" baseline="0" noProof="0" dirty="0" smtClean="0">
                <a:latin typeface="Arial" charset="0"/>
              </a:rPr>
              <a:t> g.</a:t>
            </a:r>
            <a:endParaRPr lang="fo-FO" sz="1200" noProof="0" dirty="0" smtClean="0">
              <a:latin typeface="Arial" charset="0"/>
            </a:endParaRPr>
          </a:p>
          <a:p>
            <a:r>
              <a:rPr lang="fo-FO" sz="1200" noProof="0" dirty="0" smtClean="0">
                <a:latin typeface="Arial" charset="0"/>
              </a:rPr>
              <a:t>Solti</a:t>
            </a:r>
            <a:r>
              <a:rPr lang="fo-FO" sz="1200" baseline="0" noProof="0" dirty="0" smtClean="0">
                <a:latin typeface="Arial" charset="0"/>
              </a:rPr>
              <a:t>mjólk</a:t>
            </a:r>
            <a:r>
              <a:rPr lang="fo-FO" sz="1200" noProof="0" dirty="0" smtClean="0">
                <a:latin typeface="Arial" charset="0"/>
              </a:rPr>
              <a:t> 		0,3</a:t>
            </a:r>
          </a:p>
          <a:p>
            <a:r>
              <a:rPr lang="fo-FO" sz="1200" noProof="0" dirty="0" smtClean="0">
                <a:latin typeface="Arial" charset="0"/>
              </a:rPr>
              <a:t>Lættimjólk		0,5</a:t>
            </a:r>
          </a:p>
          <a:p>
            <a:r>
              <a:rPr lang="fo-FO" sz="1200" noProof="0" dirty="0" smtClean="0">
                <a:latin typeface="Arial" charset="0"/>
              </a:rPr>
              <a:t>Millum</a:t>
            </a:r>
            <a:r>
              <a:rPr lang="fo-FO" sz="1200" baseline="0" noProof="0" dirty="0" smtClean="0">
                <a:latin typeface="Arial" charset="0"/>
              </a:rPr>
              <a:t>mjólk</a:t>
            </a:r>
            <a:r>
              <a:rPr lang="fo-FO" sz="1200" noProof="0" dirty="0" smtClean="0">
                <a:latin typeface="Arial" charset="0"/>
              </a:rPr>
              <a:t>		1,5</a:t>
            </a:r>
          </a:p>
          <a:p>
            <a:r>
              <a:rPr lang="fo-FO" sz="1200" noProof="0" dirty="0" smtClean="0">
                <a:latin typeface="Arial" charset="0"/>
              </a:rPr>
              <a:t>Mjólk		3,0</a:t>
            </a:r>
          </a:p>
          <a:p>
            <a:endParaRPr lang="fo-FO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F0BFA-A276-48A6-ACF3-99CC98FA6403}" type="slidenum">
              <a:rPr lang="da-DK" smtClean="0"/>
              <a:pPr/>
              <a:t>2</a:t>
            </a:fld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o-FO" sz="1200" b="1" noProof="0" dirty="0" smtClean="0">
                <a:latin typeface="Arial" charset="0"/>
              </a:rPr>
              <a:t>Uppgáva</a:t>
            </a:r>
          </a:p>
          <a:p>
            <a:endParaRPr lang="fo-FO" sz="1200" b="1" noProof="0" dirty="0" smtClean="0">
              <a:latin typeface="Arial" charset="0"/>
            </a:endParaRPr>
          </a:p>
          <a:p>
            <a:r>
              <a:rPr lang="fo-FO" sz="1200" b="1" noProof="0" dirty="0" smtClean="0">
                <a:latin typeface="Arial" charset="0"/>
              </a:rPr>
              <a:t>Loysn:</a:t>
            </a:r>
          </a:p>
          <a:p>
            <a:r>
              <a:rPr lang="fo-FO" sz="1200" noProof="0" dirty="0" smtClean="0">
                <a:latin typeface="Arial" charset="0"/>
              </a:rPr>
              <a:t>Gramm av mjólkafiti um árið, tá drukkið</a:t>
            </a:r>
            <a:r>
              <a:rPr lang="fo-FO" sz="1200" baseline="0" noProof="0" dirty="0" smtClean="0">
                <a:latin typeface="Arial" charset="0"/>
              </a:rPr>
              <a:t> verður 0,4</a:t>
            </a:r>
            <a:r>
              <a:rPr lang="fo-FO" sz="1200" noProof="0" dirty="0" smtClean="0">
                <a:latin typeface="Arial" charset="0"/>
              </a:rPr>
              <a:t> l um dagin.</a:t>
            </a:r>
          </a:p>
          <a:p>
            <a:r>
              <a:rPr lang="fo-FO" sz="1200" noProof="0" dirty="0" smtClean="0">
                <a:latin typeface="Arial" charset="0"/>
              </a:rPr>
              <a:t>Soltimjólk:		438 g (146 kg/ár * (0,3 g/100 g *1000))</a:t>
            </a:r>
          </a:p>
          <a:p>
            <a:r>
              <a:rPr lang="fo-FO" sz="1200" noProof="0" dirty="0" smtClean="0">
                <a:latin typeface="Arial" charset="0"/>
              </a:rPr>
              <a:t>Lættimjólk		730 g (146 kg/ár * (0,5 g/100 g *1000))</a:t>
            </a:r>
          </a:p>
          <a:p>
            <a:r>
              <a:rPr lang="fo-FO" sz="1200" noProof="0" dirty="0" smtClean="0">
                <a:latin typeface="Arial" charset="0"/>
              </a:rPr>
              <a:t>Millummjólk		2190 g (146 kg/ár * (1,5 g/100 g *1000))</a:t>
            </a:r>
          </a:p>
          <a:p>
            <a:r>
              <a:rPr lang="fo-FO" sz="1200" noProof="0" dirty="0" smtClean="0">
                <a:latin typeface="Arial" charset="0"/>
              </a:rPr>
              <a:t>Vanlig</a:t>
            </a:r>
            <a:r>
              <a:rPr lang="fo-FO" sz="1200" baseline="0" noProof="0" dirty="0" smtClean="0">
                <a:latin typeface="Arial" charset="0"/>
              </a:rPr>
              <a:t> mjólk</a:t>
            </a:r>
            <a:r>
              <a:rPr lang="fo-FO" sz="1200" noProof="0" dirty="0" smtClean="0">
                <a:latin typeface="Arial" charset="0"/>
              </a:rPr>
              <a:t>		4380 g (146 kg/ár * (3,0 g/100 g *1000))</a:t>
            </a:r>
          </a:p>
          <a:p>
            <a:endParaRPr lang="fo-FO" sz="1200" noProof="0" dirty="0" smtClean="0">
              <a:latin typeface="Arial" charset="0"/>
            </a:endParaRPr>
          </a:p>
          <a:p>
            <a:endParaRPr lang="fo-FO" sz="1100" noProof="0" dirty="0" smtClean="0">
              <a:latin typeface="Arial" charset="0"/>
            </a:endParaRPr>
          </a:p>
          <a:p>
            <a:endParaRPr lang="fo-FO" sz="1100" noProof="0" dirty="0" smtClean="0">
              <a:latin typeface="Arial" charset="0"/>
            </a:endParaRPr>
          </a:p>
          <a:p>
            <a:endParaRPr lang="fo-FO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F0BFA-A276-48A6-ACF3-99CC98FA6403}" type="slidenum">
              <a:rPr lang="da-DK" smtClean="0"/>
              <a:pPr/>
              <a:t>3</a:t>
            </a:fld>
            <a:endParaRPr lang="da-D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o-FO" sz="1200" b="1" noProof="0" dirty="0" smtClean="0">
                <a:latin typeface="Arial" charset="0"/>
              </a:rPr>
              <a:t>Myndin: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o-FO" sz="1200" b="1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o-FO" sz="1200" b="1" dirty="0" smtClean="0">
                <a:latin typeface="Arial" charset="0"/>
              </a:rPr>
              <a:t>Vel</a:t>
            </a:r>
            <a:r>
              <a:rPr lang="fo-FO" sz="1200" b="1" baseline="0" dirty="0" smtClean="0">
                <a:latin typeface="Arial" charset="0"/>
              </a:rPr>
              <a:t> teir soltnu </a:t>
            </a:r>
            <a:r>
              <a:rPr lang="fo-FO" sz="1200" b="1" baseline="0" dirty="0" err="1" smtClean="0">
                <a:latin typeface="Arial" charset="0"/>
              </a:rPr>
              <a:t>mjólkaúrdráttirnar</a:t>
            </a:r>
            <a:r>
              <a:rPr lang="fo-FO" sz="1200" b="1" baseline="0" dirty="0" smtClean="0">
                <a:latin typeface="Arial" charset="0"/>
              </a:rPr>
              <a:t> – so nógv fiti er í ½ litri</a:t>
            </a:r>
            <a:endParaRPr lang="fo-FO" sz="1200" b="1" dirty="0" smtClean="0">
              <a:latin typeface="Arial" charset="0"/>
            </a:endParaRPr>
          </a:p>
          <a:p>
            <a:endParaRPr lang="fo-FO" sz="1200" b="1" noProof="0" dirty="0" smtClean="0">
              <a:latin typeface="Arial" charset="0"/>
            </a:endParaRPr>
          </a:p>
          <a:p>
            <a:r>
              <a:rPr lang="fo-FO" sz="1200" b="1" noProof="0" dirty="0" smtClean="0">
                <a:latin typeface="Arial" charset="0"/>
              </a:rPr>
              <a:t>Mjólk</a:t>
            </a:r>
            <a:r>
              <a:rPr lang="fo-FO" sz="1200" b="1" baseline="0" noProof="0" dirty="0" smtClean="0">
                <a:latin typeface="Arial" charset="0"/>
              </a:rPr>
              <a:t> og mjólkaúrdráttur      </a:t>
            </a:r>
            <a:r>
              <a:rPr lang="fo-FO" sz="1200" b="1" noProof="0" dirty="0" smtClean="0">
                <a:latin typeface="Arial" charset="0"/>
              </a:rPr>
              <a:t>Gramm av fiti/100 g</a:t>
            </a:r>
            <a:r>
              <a:rPr lang="fo-FO" sz="1200" b="1" baseline="0" noProof="0" dirty="0" smtClean="0">
                <a:latin typeface="Arial" charset="0"/>
              </a:rPr>
              <a:t>       </a:t>
            </a:r>
            <a:r>
              <a:rPr lang="fo-FO" sz="1200" b="1" noProof="0" dirty="0" smtClean="0">
                <a:latin typeface="Arial" charset="0"/>
              </a:rPr>
              <a:t>g</a:t>
            </a:r>
            <a:r>
              <a:rPr lang="fo-FO" sz="1200" b="1" baseline="0" noProof="0" dirty="0" smtClean="0">
                <a:latin typeface="Arial" charset="0"/>
              </a:rPr>
              <a:t> av fiti/</a:t>
            </a:r>
            <a:r>
              <a:rPr lang="fo-FO" sz="1200" b="1" noProof="0" dirty="0" smtClean="0">
                <a:latin typeface="Arial" charset="0"/>
              </a:rPr>
              <a:t>½ litur</a:t>
            </a:r>
          </a:p>
          <a:p>
            <a:r>
              <a:rPr lang="fo-FO" sz="1200" noProof="0" dirty="0" smtClean="0">
                <a:latin typeface="Arial" charset="0"/>
              </a:rPr>
              <a:t>Soltimjólk			 0,1	                    0,5</a:t>
            </a:r>
          </a:p>
          <a:p>
            <a:r>
              <a:rPr lang="fo-FO" sz="1200" noProof="0" dirty="0" smtClean="0">
                <a:latin typeface="Arial" charset="0"/>
              </a:rPr>
              <a:t>Blak			 0,3	                    1,5</a:t>
            </a:r>
          </a:p>
          <a:p>
            <a:r>
              <a:rPr lang="fo-FO" sz="1200" noProof="0" dirty="0" smtClean="0">
                <a:latin typeface="Arial" charset="0"/>
              </a:rPr>
              <a:t>Millummjólk			 1,6	                    8	</a:t>
            </a:r>
          </a:p>
          <a:p>
            <a:r>
              <a:rPr lang="fo-FO" sz="1200" noProof="0" dirty="0" smtClean="0">
                <a:latin typeface="Arial" charset="0"/>
              </a:rPr>
              <a:t>Mjólk			 3,5		17,5</a:t>
            </a:r>
          </a:p>
          <a:p>
            <a:r>
              <a:rPr lang="fo-FO" sz="1200" noProof="0" dirty="0" smtClean="0">
                <a:latin typeface="Arial" charset="0"/>
              </a:rPr>
              <a:t>Rómi                		 38		190</a:t>
            </a:r>
          </a:p>
          <a:p>
            <a:pPr>
              <a:lnSpc>
                <a:spcPct val="80000"/>
              </a:lnSpc>
            </a:pPr>
            <a:endParaRPr lang="fo-FO" sz="1200" b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fo-FO" sz="1200" b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o-FO" sz="1200" b="1" dirty="0" smtClean="0">
                <a:latin typeface="Arial" charset="0"/>
              </a:rPr>
              <a:t>½ litur av soltnum</a:t>
            </a:r>
            <a:r>
              <a:rPr lang="fo-FO" sz="1200" b="1" baseline="0" dirty="0" smtClean="0">
                <a:latin typeface="Arial" charset="0"/>
              </a:rPr>
              <a:t> mjólkaúrdrátti um dagin.</a:t>
            </a:r>
            <a:r>
              <a:rPr lang="fo-FO" sz="1200" b="1" dirty="0" smtClean="0">
                <a:latin typeface="Arial" charset="0"/>
              </a:rPr>
              <a:t> </a:t>
            </a:r>
            <a:endParaRPr lang="fo-FO" sz="12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o-FO" sz="1200" dirty="0" smtClean="0">
                <a:latin typeface="Arial" charset="0"/>
              </a:rPr>
              <a:t>Mjólkaúrdráttur</a:t>
            </a:r>
            <a:r>
              <a:rPr lang="fo-FO" sz="1200" baseline="0" dirty="0" smtClean="0">
                <a:latin typeface="Arial" charset="0"/>
              </a:rPr>
              <a:t> e</a:t>
            </a:r>
            <a:r>
              <a:rPr lang="fo-FO" sz="1200" dirty="0" smtClean="0">
                <a:latin typeface="Arial" charset="0"/>
              </a:rPr>
              <a:t>r </a:t>
            </a:r>
            <a:r>
              <a:rPr lang="fo-FO" sz="1200" baseline="0" dirty="0" smtClean="0">
                <a:latin typeface="Arial" charset="0"/>
              </a:rPr>
              <a:t>týdningarmiklasta keldan til kálk í føroyska matinum, men vit fáa eisini onnur týdningarmikil føðsluevni sum fosfor, jod og vitaminirnar riboflavin og B12. Tí eigur umleið ½ litur av soltnum mjólkaúrdrátti dagliga at vera partur av einum heilsugóðum kosti.</a:t>
            </a:r>
            <a:r>
              <a:rPr lang="fo-FO" sz="1200" dirty="0" smtClean="0">
                <a:latin typeface="Arial" charset="0"/>
              </a:rPr>
              <a:t> Soltnu sløgini eru til dømis </a:t>
            </a:r>
            <a:r>
              <a:rPr lang="fo-FO" sz="1200" dirty="0" err="1" smtClean="0">
                <a:latin typeface="Arial" charset="0"/>
              </a:rPr>
              <a:t>soltimjólk</a:t>
            </a:r>
            <a:r>
              <a:rPr lang="fo-FO" sz="1200" dirty="0" smtClean="0">
                <a:latin typeface="Arial" charset="0"/>
              </a:rPr>
              <a:t>, </a:t>
            </a:r>
            <a:r>
              <a:rPr lang="fo-FO" sz="1200" dirty="0" err="1" smtClean="0">
                <a:latin typeface="Arial" charset="0"/>
              </a:rPr>
              <a:t>lættimjólk</a:t>
            </a:r>
            <a:r>
              <a:rPr lang="fo-FO" sz="1200" dirty="0" smtClean="0">
                <a:latin typeface="Arial" charset="0"/>
              </a:rPr>
              <a:t> ella blak.</a:t>
            </a:r>
          </a:p>
          <a:p>
            <a:pPr>
              <a:lnSpc>
                <a:spcPct val="80000"/>
              </a:lnSpc>
            </a:pPr>
            <a:endParaRPr lang="fo-FO" sz="1200" b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o-FO" sz="1200" b="1" dirty="0" smtClean="0">
                <a:latin typeface="Arial" charset="0"/>
              </a:rPr>
              <a:t>Tilmælt</a:t>
            </a:r>
            <a:r>
              <a:rPr lang="fo-FO" sz="1200" b="1" baseline="0" dirty="0" smtClean="0">
                <a:latin typeface="Arial" charset="0"/>
              </a:rPr>
              <a:t> innihald av fiti pr. 100 g av vøruni</a:t>
            </a:r>
            <a:endParaRPr lang="fo-FO" sz="12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o-FO" sz="1200" dirty="0" smtClean="0">
                <a:latin typeface="Arial" charset="0"/>
              </a:rPr>
              <a:t>Mjólk		í mesta lagið</a:t>
            </a:r>
            <a:r>
              <a:rPr lang="fo-FO" sz="1200" baseline="0" dirty="0" smtClean="0">
                <a:latin typeface="Arial" charset="0"/>
              </a:rPr>
              <a:t> </a:t>
            </a:r>
            <a:r>
              <a:rPr lang="fo-FO" sz="1200" dirty="0" smtClean="0">
                <a:latin typeface="Arial" charset="0"/>
              </a:rPr>
              <a:t>0,7 gramm</a:t>
            </a:r>
          </a:p>
          <a:p>
            <a:pPr>
              <a:lnSpc>
                <a:spcPct val="80000"/>
              </a:lnSpc>
            </a:pPr>
            <a:r>
              <a:rPr lang="fo-FO" sz="1200" dirty="0" smtClean="0">
                <a:latin typeface="Arial" charset="0"/>
              </a:rPr>
              <a:t>Mjólkaúrdráttur </a:t>
            </a:r>
            <a:r>
              <a:rPr lang="fo-FO" sz="1200" baseline="0" dirty="0" smtClean="0">
                <a:latin typeface="Arial" charset="0"/>
              </a:rPr>
              <a:t>                í mesta lgaið</a:t>
            </a:r>
            <a:r>
              <a:rPr lang="fo-FO" sz="1200" dirty="0" smtClean="0">
                <a:latin typeface="Arial" charset="0"/>
              </a:rPr>
              <a:t> 0,7 gramm </a:t>
            </a:r>
          </a:p>
          <a:p>
            <a:r>
              <a:rPr lang="fo-FO" sz="1200" dirty="0" smtClean="0">
                <a:latin typeface="Arial" charset="0"/>
              </a:rPr>
              <a:t>Ostur 		í mesta lagið 17 gram (tað</a:t>
            </a:r>
            <a:r>
              <a:rPr lang="fo-FO" sz="1200" baseline="0" dirty="0" smtClean="0">
                <a:latin typeface="Arial" charset="0"/>
              </a:rPr>
              <a:t> vil siga</a:t>
            </a:r>
            <a:r>
              <a:rPr lang="fo-FO" sz="1200" dirty="0" smtClean="0">
                <a:latin typeface="Arial" charset="0"/>
              </a:rPr>
              <a:t> minni enn 30+ ostur)</a:t>
            </a:r>
          </a:p>
          <a:p>
            <a:endParaRPr lang="fo-FO" sz="1200" b="1" dirty="0" smtClean="0">
              <a:latin typeface="Arial" charset="0"/>
            </a:endParaRPr>
          </a:p>
          <a:p>
            <a:r>
              <a:rPr lang="fo-FO" sz="1200" dirty="0" smtClean="0">
                <a:latin typeface="Arial" charset="0"/>
              </a:rPr>
              <a:t> </a:t>
            </a:r>
          </a:p>
          <a:p>
            <a:endParaRPr lang="fo-FO" sz="1200" b="1" dirty="0" smtClean="0">
              <a:latin typeface="Arial" charset="0"/>
            </a:endParaRPr>
          </a:p>
          <a:p>
            <a:r>
              <a:rPr lang="fo-FO" sz="1200" b="1" dirty="0" smtClean="0">
                <a:latin typeface="Arial" charset="0"/>
              </a:rPr>
              <a:t>Mjólk</a:t>
            </a:r>
            <a:r>
              <a:rPr lang="fo-FO" sz="1200" b="1" baseline="0" dirty="0" smtClean="0">
                <a:latin typeface="Arial" charset="0"/>
              </a:rPr>
              <a:t> inniheldur nógv mettað feitt</a:t>
            </a:r>
            <a:endParaRPr lang="fo-FO" sz="1200" dirty="0" smtClean="0">
              <a:latin typeface="Arial" charset="0"/>
            </a:endParaRPr>
          </a:p>
          <a:p>
            <a:r>
              <a:rPr lang="fo-FO" sz="1200" dirty="0" smtClean="0">
                <a:latin typeface="Arial" charset="0"/>
              </a:rPr>
              <a:t>Mjólkafiti</a:t>
            </a:r>
            <a:r>
              <a:rPr lang="fo-FO" sz="1200" baseline="0" dirty="0" smtClean="0">
                <a:latin typeface="Arial" charset="0"/>
              </a:rPr>
              <a:t> er øðrvísi enn onnur sløg av fiti við tað, at hon hevur eitt serliga høgt innihald av mettaðum feittsýrum.</a:t>
            </a:r>
            <a:r>
              <a:rPr lang="fo-FO" sz="1200" dirty="0" smtClean="0">
                <a:latin typeface="Arial" charset="0"/>
              </a:rPr>
              <a:t>  Umleið 70% av feittsýrunum í mjólkafiti</a:t>
            </a:r>
            <a:r>
              <a:rPr lang="fo-FO" sz="1200" baseline="0" dirty="0" smtClean="0">
                <a:latin typeface="Arial" charset="0"/>
              </a:rPr>
              <a:t> eru mettaðar.</a:t>
            </a:r>
            <a:r>
              <a:rPr lang="fo-FO" sz="1200" dirty="0" smtClean="0">
                <a:latin typeface="Arial" charset="0"/>
              </a:rPr>
              <a:t> </a:t>
            </a:r>
          </a:p>
          <a:p>
            <a:r>
              <a:rPr lang="fo-FO" sz="1200" dirty="0" smtClean="0">
                <a:latin typeface="Arial" charset="0"/>
              </a:rPr>
              <a:t>Samansetingin av einari</a:t>
            </a:r>
            <a:r>
              <a:rPr lang="fo-FO" sz="1200" baseline="0" dirty="0" smtClean="0">
                <a:latin typeface="Arial" charset="0"/>
              </a:rPr>
              <a:t> høgari inntøku av </a:t>
            </a:r>
            <a:r>
              <a:rPr lang="fo-FO" sz="1200" baseline="0" dirty="0" err="1" smtClean="0">
                <a:latin typeface="Arial" charset="0"/>
              </a:rPr>
              <a:t>mjólkafiti</a:t>
            </a:r>
            <a:r>
              <a:rPr lang="fo-FO" sz="1200" baseline="0" dirty="0" smtClean="0">
                <a:latin typeface="Arial" charset="0"/>
              </a:rPr>
              <a:t> og høgum innihaldi av </a:t>
            </a:r>
            <a:r>
              <a:rPr lang="fo-FO" sz="1200" baseline="0" dirty="0" err="1" smtClean="0">
                <a:latin typeface="Arial" charset="0"/>
              </a:rPr>
              <a:t>mettaðum</a:t>
            </a:r>
            <a:r>
              <a:rPr lang="fo-FO" sz="1200" baseline="0" dirty="0" smtClean="0">
                <a:latin typeface="Arial" charset="0"/>
              </a:rPr>
              <a:t> fiti, er orsøkin til, at rátt verður til at minka um </a:t>
            </a:r>
            <a:r>
              <a:rPr lang="fo-FO" sz="1200" baseline="0" dirty="0" err="1" smtClean="0">
                <a:latin typeface="Arial" charset="0"/>
              </a:rPr>
              <a:t>smørnýtsluna</a:t>
            </a:r>
            <a:r>
              <a:rPr lang="fo-FO" sz="1200" baseline="0" dirty="0" smtClean="0">
                <a:latin typeface="Arial" charset="0"/>
              </a:rPr>
              <a:t> og at velja tey soltnu sløgini av </a:t>
            </a:r>
            <a:r>
              <a:rPr lang="fo-FO" sz="1200" baseline="0" dirty="0" err="1" smtClean="0">
                <a:latin typeface="Arial" charset="0"/>
              </a:rPr>
              <a:t>mjólkaúrdrátti</a:t>
            </a:r>
            <a:r>
              <a:rPr lang="fo-FO" sz="1200" baseline="0" dirty="0" smtClean="0">
                <a:latin typeface="Arial" charset="0"/>
              </a:rPr>
              <a:t>. </a:t>
            </a:r>
            <a:endParaRPr lang="fo-FO" sz="1200" dirty="0" smtClean="0">
              <a:latin typeface="Arial" charset="0"/>
            </a:endParaRPr>
          </a:p>
          <a:p>
            <a:endParaRPr lang="fo-FO" sz="1200" dirty="0" smtClean="0">
              <a:latin typeface="Arial" charset="0"/>
            </a:endParaRPr>
          </a:p>
          <a:p>
            <a:r>
              <a:rPr lang="fo-FO" sz="1200" dirty="0" smtClean="0">
                <a:latin typeface="Arial" charset="0"/>
              </a:rPr>
              <a:t>Um tú velur</a:t>
            </a:r>
            <a:r>
              <a:rPr lang="fo-FO" sz="1200" baseline="0" dirty="0" smtClean="0">
                <a:latin typeface="Arial" charset="0"/>
              </a:rPr>
              <a:t> </a:t>
            </a:r>
            <a:r>
              <a:rPr lang="fo-FO" sz="1200" baseline="0" dirty="0" err="1" smtClean="0">
                <a:latin typeface="Arial" charset="0"/>
              </a:rPr>
              <a:t>soltimjólk</a:t>
            </a:r>
            <a:r>
              <a:rPr lang="fo-FO" sz="1200" baseline="0" dirty="0" smtClean="0">
                <a:latin typeface="Arial" charset="0"/>
              </a:rPr>
              <a:t>  í staðin fyri vanliga mjólk, kanst tú spara 6 kilo av </a:t>
            </a:r>
            <a:r>
              <a:rPr lang="fo-FO" sz="1200" baseline="0" dirty="0" err="1" smtClean="0">
                <a:latin typeface="Arial" charset="0"/>
              </a:rPr>
              <a:t>mjólkafiti</a:t>
            </a:r>
            <a:r>
              <a:rPr lang="fo-FO" sz="1200" baseline="0" dirty="0" smtClean="0">
                <a:latin typeface="Arial" charset="0"/>
              </a:rPr>
              <a:t> burtur um árið, um tú drekkur ½ litur um dagin.</a:t>
            </a:r>
            <a:endParaRPr lang="fo-FO" sz="1200" b="1" dirty="0" smtClean="0">
              <a:latin typeface="Arial" charset="0"/>
            </a:endParaRPr>
          </a:p>
          <a:p>
            <a:endParaRPr lang="fo-FO" dirty="0" smtClean="0"/>
          </a:p>
          <a:p>
            <a:endParaRPr lang="fo-FO" dirty="0" smtClean="0"/>
          </a:p>
          <a:p>
            <a:endParaRPr lang="fo-FO" sz="1200" noProof="0" dirty="0" smtClean="0">
              <a:latin typeface="Arial" charset="0"/>
            </a:endParaRPr>
          </a:p>
          <a:p>
            <a:endParaRPr lang="fo-FO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F0BFA-A276-48A6-ACF3-99CC98FA6403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o-FO" sz="1200" b="1" noProof="0" dirty="0" err="1" smtClean="0">
                <a:latin typeface="Arial" charset="0"/>
              </a:rPr>
              <a:t>Keypsvegleiðing</a:t>
            </a:r>
            <a:endParaRPr lang="fo-FO" sz="1200" b="1" noProof="0" dirty="0" smtClean="0">
              <a:latin typeface="Arial" charset="0"/>
            </a:endParaRPr>
          </a:p>
          <a:p>
            <a:endParaRPr lang="fo-FO" sz="1200" noProof="0" dirty="0" smtClean="0">
              <a:latin typeface="Arial" charset="0"/>
            </a:endParaRPr>
          </a:p>
          <a:p>
            <a:r>
              <a:rPr lang="fo-FO" sz="1200" noProof="0" dirty="0" smtClean="0">
                <a:latin typeface="Arial" charset="0"/>
              </a:rPr>
              <a:t>Ein </a:t>
            </a:r>
            <a:r>
              <a:rPr lang="fo-FO" sz="1200" noProof="0" dirty="0" err="1" smtClean="0">
                <a:latin typeface="Arial" charset="0"/>
              </a:rPr>
              <a:t>Keypsvegleiðing</a:t>
            </a:r>
            <a:r>
              <a:rPr lang="fo-FO" sz="1200" noProof="0" dirty="0" smtClean="0">
                <a:latin typeface="Arial" charset="0"/>
              </a:rPr>
              <a:t> er ein hjálp</a:t>
            </a:r>
            <a:r>
              <a:rPr lang="fo-FO" sz="1200" baseline="0" noProof="0" dirty="0" smtClean="0">
                <a:latin typeface="Arial" charset="0"/>
              </a:rPr>
              <a:t> til at meta, um ein vøra er eitt gott ella eitt minni gott val. Vegleiðingin gevur almennar leiðbeiningar um til dømis fitiinnihaldið í ymiskum mati og drekka. </a:t>
            </a:r>
          </a:p>
          <a:p>
            <a:endParaRPr lang="fo-FO" sz="1200" noProof="0" dirty="0" smtClean="0">
              <a:latin typeface="Arial" charset="0"/>
            </a:endParaRPr>
          </a:p>
          <a:p>
            <a:r>
              <a:rPr lang="fo-FO" sz="1200" b="1" noProof="0" dirty="0" smtClean="0">
                <a:latin typeface="Arial" charset="0"/>
              </a:rPr>
              <a:t>Uppgáva</a:t>
            </a:r>
            <a:r>
              <a:rPr lang="fo-FO" sz="1200" b="1" noProof="0" dirty="0" smtClean="0">
                <a:latin typeface="Arial" charset="0"/>
              </a:rPr>
              <a:t>:</a:t>
            </a:r>
          </a:p>
          <a:p>
            <a:r>
              <a:rPr lang="fo-FO" sz="1200" noProof="0" dirty="0" smtClean="0">
                <a:latin typeface="Arial" charset="0"/>
              </a:rPr>
              <a:t>Næmingarnir skulu skriva upp </a:t>
            </a:r>
            <a:r>
              <a:rPr lang="fo-FO" sz="1200" baseline="0" noProof="0" dirty="0" smtClean="0">
                <a:latin typeface="Arial" charset="0"/>
              </a:rPr>
              <a:t>fitiinnihaldið í 4 ymiskum vørum úr </a:t>
            </a:r>
            <a:r>
              <a:rPr lang="fo-FO" sz="1200" baseline="0" noProof="0" dirty="0" err="1" smtClean="0">
                <a:latin typeface="Arial" charset="0"/>
              </a:rPr>
              <a:t>Keypsvegleiðingini</a:t>
            </a:r>
            <a:r>
              <a:rPr lang="fo-FO" sz="1200" baseline="0" noProof="0" dirty="0" smtClean="0">
                <a:latin typeface="Arial" charset="0"/>
              </a:rPr>
              <a:t>. Við at samanbera innihaldið av fiti á </a:t>
            </a:r>
            <a:r>
              <a:rPr lang="fo-FO" sz="1200" baseline="0" noProof="0" dirty="0" err="1" smtClean="0">
                <a:latin typeface="Arial" charset="0"/>
              </a:rPr>
              <a:t>vørulýsingunum</a:t>
            </a:r>
            <a:r>
              <a:rPr lang="fo-FO" sz="1200" baseline="0" noProof="0" dirty="0" smtClean="0">
                <a:latin typeface="Arial" charset="0"/>
              </a:rPr>
              <a:t> við </a:t>
            </a:r>
            <a:r>
              <a:rPr lang="fo-FO" sz="1200" baseline="0" noProof="0" dirty="0" err="1" smtClean="0">
                <a:latin typeface="Arial" charset="0"/>
              </a:rPr>
              <a:t>Keypsvegleiðingini</a:t>
            </a:r>
            <a:r>
              <a:rPr lang="fo-FO" sz="1200" baseline="0" noProof="0" dirty="0" smtClean="0">
                <a:latin typeface="Arial" charset="0"/>
              </a:rPr>
              <a:t> skulu teir gera av, um vøran er eitt heilsugott ella eitt minni heilsugott val.</a:t>
            </a:r>
            <a:endParaRPr lang="fo-FO" sz="1200" noProof="0" dirty="0" smtClean="0">
              <a:latin typeface="Arial" charset="0"/>
            </a:endParaRPr>
          </a:p>
          <a:p>
            <a:endParaRPr lang="fo-FO" sz="1200" noProof="0" dirty="0" smtClean="0">
              <a:latin typeface="Arial" charset="0"/>
            </a:endParaRPr>
          </a:p>
          <a:p>
            <a:r>
              <a:rPr lang="fo-FO" sz="1200" b="1" noProof="0" dirty="0" err="1" smtClean="0">
                <a:latin typeface="Arial" charset="0"/>
              </a:rPr>
              <a:t>Lyklaholsmerkið</a:t>
            </a:r>
            <a:r>
              <a:rPr lang="fo-FO" sz="1200" b="1" baseline="0" noProof="0" dirty="0" smtClean="0">
                <a:latin typeface="Arial" charset="0"/>
              </a:rPr>
              <a:t> </a:t>
            </a:r>
            <a:endParaRPr lang="fo-FO" sz="1200" b="1" noProof="0" dirty="0" smtClean="0">
              <a:latin typeface="Arial" charset="0"/>
            </a:endParaRPr>
          </a:p>
          <a:p>
            <a:r>
              <a:rPr lang="fo-FO" sz="1200" noProof="0" dirty="0" smtClean="0">
                <a:latin typeface="Arial" charset="0"/>
              </a:rPr>
              <a:t>Lyklaholið</a:t>
            </a:r>
            <a:r>
              <a:rPr lang="fo-FO" sz="1200" baseline="0" noProof="0" dirty="0" smtClean="0">
                <a:latin typeface="Arial" charset="0"/>
              </a:rPr>
              <a:t> ger tað lættari at finna </a:t>
            </a:r>
            <a:r>
              <a:rPr lang="fo-FO" sz="1200" baseline="0" noProof="0" dirty="0" err="1" smtClean="0">
                <a:latin typeface="Arial" charset="0"/>
              </a:rPr>
              <a:t>heilsugóðar</a:t>
            </a:r>
            <a:r>
              <a:rPr lang="fo-FO" sz="1200" baseline="0" noProof="0" dirty="0" smtClean="0">
                <a:latin typeface="Arial" charset="0"/>
              </a:rPr>
              <a:t> vørur, tá tú keypir. Tað eru fleiri </a:t>
            </a:r>
            <a:r>
              <a:rPr lang="fo-FO" sz="1200" baseline="0" noProof="0" dirty="0" err="1" smtClean="0">
                <a:latin typeface="Arial" charset="0"/>
              </a:rPr>
              <a:t>kosttrevjur</a:t>
            </a:r>
            <a:r>
              <a:rPr lang="fo-FO" sz="1200" baseline="0" noProof="0" dirty="0" smtClean="0">
                <a:latin typeface="Arial" charset="0"/>
              </a:rPr>
              <a:t> og minni av </a:t>
            </a:r>
            <a:r>
              <a:rPr lang="fo-FO" sz="1200" baseline="0" noProof="0" dirty="0" err="1" smtClean="0">
                <a:latin typeface="Arial" charset="0"/>
              </a:rPr>
              <a:t>mettaðum</a:t>
            </a:r>
            <a:r>
              <a:rPr lang="fo-FO" sz="1200" baseline="0" noProof="0" dirty="0" smtClean="0">
                <a:latin typeface="Arial" charset="0"/>
              </a:rPr>
              <a:t> fiti, sukri og salti í vørum, har </a:t>
            </a:r>
            <a:r>
              <a:rPr lang="fo-FO" sz="1200" baseline="0" noProof="0" dirty="0" err="1" smtClean="0">
                <a:latin typeface="Arial" charset="0"/>
              </a:rPr>
              <a:t>Lyklaholsmerkið</a:t>
            </a:r>
            <a:r>
              <a:rPr lang="fo-FO" sz="1200" baseline="0" noProof="0" dirty="0" smtClean="0">
                <a:latin typeface="Arial" charset="0"/>
              </a:rPr>
              <a:t> er á.</a:t>
            </a:r>
            <a:endParaRPr lang="fo-FO" sz="1200" noProof="0" dirty="0" smtClean="0">
              <a:latin typeface="Arial" charset="0"/>
            </a:endParaRPr>
          </a:p>
          <a:p>
            <a:endParaRPr lang="fo-FO" sz="1200" b="1" noProof="0" dirty="0" smtClean="0">
              <a:latin typeface="Arial" charset="0"/>
            </a:endParaRPr>
          </a:p>
          <a:p>
            <a:r>
              <a:rPr lang="fo-FO" sz="1200" b="1" noProof="0" dirty="0" err="1" smtClean="0">
                <a:latin typeface="Arial" charset="0"/>
              </a:rPr>
              <a:t>Mjólkaúrdráttur</a:t>
            </a:r>
            <a:r>
              <a:rPr lang="fo-FO" sz="1200" b="1" noProof="0" dirty="0" smtClean="0">
                <a:latin typeface="Arial" charset="0"/>
              </a:rPr>
              <a:t>: </a:t>
            </a:r>
            <a:r>
              <a:rPr lang="fo-FO" sz="1200" b="0" noProof="0" dirty="0" smtClean="0">
                <a:latin typeface="Arial" charset="0"/>
              </a:rPr>
              <a:t>Í m</a:t>
            </a:r>
            <a:r>
              <a:rPr lang="fo-FO" sz="1200" noProof="0" dirty="0" smtClean="0">
                <a:latin typeface="Arial" charset="0"/>
              </a:rPr>
              <a:t>jólk, osti og jogurt við</a:t>
            </a:r>
            <a:r>
              <a:rPr lang="fo-FO" sz="1200" baseline="0" noProof="0" dirty="0" smtClean="0">
                <a:latin typeface="Arial" charset="0"/>
              </a:rPr>
              <a:t> </a:t>
            </a:r>
            <a:r>
              <a:rPr lang="fo-FO" sz="1200" baseline="0" noProof="0" dirty="0" err="1" smtClean="0">
                <a:latin typeface="Arial" charset="0"/>
              </a:rPr>
              <a:t>Lyklaholsmerki</a:t>
            </a:r>
            <a:r>
              <a:rPr lang="fo-FO" sz="1200" baseline="0" noProof="0" dirty="0" smtClean="0">
                <a:latin typeface="Arial" charset="0"/>
              </a:rPr>
              <a:t> á er minni fiti, mettað fiti, sukur og salt enn í aðrari vøru av sama slagi.</a:t>
            </a:r>
            <a:endParaRPr lang="fo-FO" sz="1200" noProof="0" dirty="0" smtClean="0">
              <a:latin typeface="Arial" charset="0"/>
            </a:endParaRPr>
          </a:p>
          <a:p>
            <a:endParaRPr lang="fo-FO" sz="1200" noProof="0" dirty="0" smtClean="0">
              <a:latin typeface="Arial" charset="0"/>
            </a:endParaRPr>
          </a:p>
          <a:p>
            <a:r>
              <a:rPr lang="fo-FO" sz="1200" b="1" noProof="0" dirty="0" smtClean="0">
                <a:latin typeface="Arial" charset="0"/>
              </a:rPr>
              <a:t>Krøv til mjólk og </a:t>
            </a:r>
            <a:r>
              <a:rPr lang="fo-FO" sz="1200" b="1" noProof="0" dirty="0" err="1" smtClean="0">
                <a:latin typeface="Arial" charset="0"/>
              </a:rPr>
              <a:t>mjólkaúrdrátt</a:t>
            </a:r>
            <a:r>
              <a:rPr lang="fo-FO" sz="1200" b="1" noProof="0" dirty="0" smtClean="0">
                <a:latin typeface="Arial" charset="0"/>
              </a:rPr>
              <a:t>,</a:t>
            </a:r>
            <a:r>
              <a:rPr lang="fo-FO" sz="1200" b="1" baseline="0" noProof="0" dirty="0" smtClean="0">
                <a:latin typeface="Arial" charset="0"/>
              </a:rPr>
              <a:t> sum kunnu fáa </a:t>
            </a:r>
            <a:r>
              <a:rPr lang="fo-FO" sz="1200" b="1" baseline="0" noProof="0" dirty="0" err="1" smtClean="0">
                <a:latin typeface="Arial" charset="0"/>
              </a:rPr>
              <a:t>Lyklaholsmerkið</a:t>
            </a:r>
            <a:r>
              <a:rPr lang="fo-FO" sz="1200" b="1" noProof="0" dirty="0" smtClean="0">
                <a:latin typeface="Arial" charset="0"/>
              </a:rPr>
              <a:t>:</a:t>
            </a:r>
          </a:p>
          <a:p>
            <a:r>
              <a:rPr lang="fo-FO" sz="1200" noProof="0" dirty="0" smtClean="0">
                <a:latin typeface="Arial" charset="0"/>
              </a:rPr>
              <a:t>- Soltimjólk, Lættimjólk</a:t>
            </a:r>
            <a:r>
              <a:rPr lang="fo-FO" sz="1200" baseline="0" noProof="0" dirty="0" smtClean="0">
                <a:latin typeface="Arial" charset="0"/>
              </a:rPr>
              <a:t> og Blak (Í mesta lagi 0,7 g av fiti/100 g)</a:t>
            </a:r>
            <a:r>
              <a:rPr lang="fo-FO" sz="1200" noProof="0" dirty="0" smtClean="0">
                <a:latin typeface="Arial" charset="0"/>
              </a:rPr>
              <a:t> </a:t>
            </a:r>
          </a:p>
          <a:p>
            <a:r>
              <a:rPr lang="fo-FO" sz="1200" noProof="0" dirty="0" smtClean="0">
                <a:latin typeface="Arial" charset="0"/>
              </a:rPr>
              <a:t>- Jogurt við minni fiti</a:t>
            </a:r>
            <a:r>
              <a:rPr lang="fo-FO" sz="1200" baseline="0" noProof="0" dirty="0" smtClean="0">
                <a:latin typeface="Arial" charset="0"/>
              </a:rPr>
              <a:t> (í mesta lagi 0,7 g/100 g) </a:t>
            </a:r>
            <a:r>
              <a:rPr lang="fo-FO" sz="1200" noProof="0" dirty="0" smtClean="0">
                <a:latin typeface="Arial" charset="0"/>
              </a:rPr>
              <a:t>og sukri (í mesta lagi 9 g/100 g).  </a:t>
            </a:r>
          </a:p>
          <a:p>
            <a:r>
              <a:rPr lang="fo-FO" sz="1200" noProof="0" dirty="0" smtClean="0">
                <a:latin typeface="Arial" charset="0"/>
              </a:rPr>
              <a:t>- Súrrómi</a:t>
            </a:r>
            <a:r>
              <a:rPr lang="fo-FO" sz="1200" baseline="0" noProof="0" dirty="0" smtClean="0">
                <a:latin typeface="Arial" charset="0"/>
              </a:rPr>
              <a:t> og súrgað mjólk við minni fiti (í mesta lagi 5 g/100 g)</a:t>
            </a:r>
            <a:r>
              <a:rPr lang="fo-FO" sz="1200" noProof="0" dirty="0" smtClean="0">
                <a:latin typeface="Arial" charset="0"/>
              </a:rPr>
              <a:t>, sukri (í mesta lagi 5 g/100 g) og natrium (í mesta lagi 0,1 g/100 g).  </a:t>
            </a:r>
          </a:p>
          <a:p>
            <a:r>
              <a:rPr lang="fo-FO" sz="1200" noProof="0" dirty="0" smtClean="0">
                <a:latin typeface="Arial" charset="0"/>
              </a:rPr>
              <a:t>- Ostar 10%, 20% ella 30% Ost (í mesta lagi 17g</a:t>
            </a:r>
            <a:r>
              <a:rPr lang="fo-FO" sz="1200" baseline="0" noProof="0" dirty="0" smtClean="0">
                <a:latin typeface="Arial" charset="0"/>
              </a:rPr>
              <a:t> av fiti/</a:t>
            </a:r>
            <a:r>
              <a:rPr lang="fo-FO" sz="1200" noProof="0" dirty="0" smtClean="0">
                <a:latin typeface="Arial" charset="0"/>
              </a:rPr>
              <a:t>100 g og frá 1. januar 2012 í mesta lagi 0,5 g av natrium/100 g).  </a:t>
            </a:r>
          </a:p>
          <a:p>
            <a:r>
              <a:rPr lang="fo-FO" sz="1200" noProof="0" dirty="0" smtClean="0">
                <a:latin typeface="Arial" charset="0"/>
              </a:rPr>
              <a:t>- </a:t>
            </a:r>
            <a:r>
              <a:rPr lang="fo-FO" sz="1200" noProof="0" dirty="0" err="1" smtClean="0">
                <a:latin typeface="Arial" charset="0"/>
              </a:rPr>
              <a:t>Smáttuostur</a:t>
            </a:r>
            <a:r>
              <a:rPr lang="fo-FO" sz="1200" noProof="0" dirty="0" smtClean="0">
                <a:latin typeface="Arial" charset="0"/>
              </a:rPr>
              <a:t>, smyrjiostur og</a:t>
            </a:r>
            <a:r>
              <a:rPr lang="fo-FO" sz="1200" baseline="0" noProof="0" dirty="0" smtClean="0">
                <a:latin typeface="Arial" charset="0"/>
              </a:rPr>
              <a:t> </a:t>
            </a:r>
            <a:r>
              <a:rPr lang="fo-FO" sz="1200" baseline="0" noProof="0" dirty="0" err="1" smtClean="0">
                <a:latin typeface="Arial" charset="0"/>
              </a:rPr>
              <a:t>m</a:t>
            </a:r>
            <a:r>
              <a:rPr lang="fo-FO" sz="1200" noProof="0" dirty="0" err="1" smtClean="0">
                <a:latin typeface="Arial" charset="0"/>
              </a:rPr>
              <a:t>ozzarella</a:t>
            </a:r>
            <a:r>
              <a:rPr lang="fo-FO" sz="1200" noProof="0" dirty="0" smtClean="0">
                <a:latin typeface="Arial" charset="0"/>
              </a:rPr>
              <a:t> við minni fiti (í mesta lagi 5 g/100 g) og natrium (í mesta lagi 0,35 g/100 g). </a:t>
            </a:r>
          </a:p>
          <a:p>
            <a:endParaRPr lang="fo-FO" sz="1200" noProof="0" dirty="0" smtClean="0">
              <a:latin typeface="Arial" charset="0"/>
            </a:endParaRPr>
          </a:p>
          <a:p>
            <a:r>
              <a:rPr lang="fo-FO" sz="1200" b="1" noProof="0" dirty="0" smtClean="0">
                <a:latin typeface="Arial" charset="0"/>
              </a:rPr>
              <a:t>Kjøt og </a:t>
            </a:r>
            <a:r>
              <a:rPr lang="fo-FO" sz="1200" b="1" noProof="0" dirty="0" err="1" smtClean="0">
                <a:latin typeface="Arial" charset="0"/>
              </a:rPr>
              <a:t>kjøtvørur</a:t>
            </a:r>
            <a:r>
              <a:rPr lang="fo-FO" sz="1200" b="1" noProof="0" dirty="0" smtClean="0">
                <a:latin typeface="Arial" charset="0"/>
              </a:rPr>
              <a:t>: </a:t>
            </a:r>
            <a:r>
              <a:rPr lang="fo-FO" sz="1200" b="0" noProof="0" dirty="0" smtClean="0">
                <a:latin typeface="Arial" charset="0"/>
              </a:rPr>
              <a:t>Í kjøti </a:t>
            </a:r>
            <a:r>
              <a:rPr lang="fo-FO" sz="1200" noProof="0" dirty="0" smtClean="0">
                <a:latin typeface="Arial" charset="0"/>
              </a:rPr>
              <a:t>og kjøtvørum, sum</a:t>
            </a:r>
            <a:r>
              <a:rPr lang="fo-FO" sz="1200" baseline="0" noProof="0" dirty="0" smtClean="0">
                <a:latin typeface="Arial" charset="0"/>
              </a:rPr>
              <a:t> eru merktar við </a:t>
            </a:r>
            <a:r>
              <a:rPr lang="fo-FO" sz="1200" baseline="0" noProof="0" dirty="0" err="1" smtClean="0">
                <a:latin typeface="Arial" charset="0"/>
              </a:rPr>
              <a:t>Lyklaholsmerkinum</a:t>
            </a:r>
            <a:r>
              <a:rPr lang="fo-FO" sz="1200" baseline="0" noProof="0" dirty="0" smtClean="0">
                <a:latin typeface="Arial" charset="0"/>
              </a:rPr>
              <a:t>, er minni fiti</a:t>
            </a:r>
            <a:r>
              <a:rPr lang="fo-FO" sz="1200" noProof="0" dirty="0" smtClean="0">
                <a:latin typeface="Arial" charset="0"/>
              </a:rPr>
              <a:t> (í mesta lagi 10 g/100 g) og sukur (í mesta lagið 5 g/100 g). </a:t>
            </a:r>
            <a:r>
              <a:rPr lang="fo-FO" sz="1200" noProof="0" dirty="0" err="1" smtClean="0">
                <a:latin typeface="Arial" charset="0"/>
              </a:rPr>
              <a:t>Kjøtvørur</a:t>
            </a:r>
            <a:r>
              <a:rPr lang="fo-FO" sz="1200" baseline="0" noProof="0" dirty="0" smtClean="0">
                <a:latin typeface="Arial" charset="0"/>
              </a:rPr>
              <a:t> skulu innihalda í minsta lagi 50 % av kjøti. Í løtuni eru eingi krøv um hvussu nógv salt er í kjøti og í kjøtvørum.</a:t>
            </a:r>
            <a:endParaRPr lang="fo-FO" sz="1200" b="1" noProof="0" dirty="0" smtClean="0">
              <a:latin typeface="Arial" charset="0"/>
            </a:endParaRPr>
          </a:p>
          <a:p>
            <a:endParaRPr lang="fo-FO" sz="1200" b="1" noProof="0" dirty="0" smtClean="0">
              <a:latin typeface="Arial" charset="0"/>
            </a:endParaRPr>
          </a:p>
          <a:p>
            <a:r>
              <a:rPr lang="fo-FO" sz="1200" b="1" noProof="0" dirty="0" smtClean="0">
                <a:latin typeface="Arial" charset="0"/>
              </a:rPr>
              <a:t>Dømi um kjøt og </a:t>
            </a:r>
            <a:r>
              <a:rPr lang="fo-FO" sz="1200" b="1" noProof="0" dirty="0" err="1" smtClean="0">
                <a:latin typeface="Arial" charset="0"/>
              </a:rPr>
              <a:t>kjøtvørur</a:t>
            </a:r>
            <a:r>
              <a:rPr lang="fo-FO" sz="1200" b="1" noProof="0" dirty="0" smtClean="0">
                <a:latin typeface="Arial" charset="0"/>
              </a:rPr>
              <a:t>, sum kunnu merkjast</a:t>
            </a:r>
            <a:r>
              <a:rPr lang="fo-FO" sz="1200" b="1" baseline="0" noProof="0" dirty="0" smtClean="0">
                <a:latin typeface="Arial" charset="0"/>
              </a:rPr>
              <a:t> við </a:t>
            </a:r>
            <a:r>
              <a:rPr lang="fo-FO" sz="1200" b="1" baseline="0" noProof="0" dirty="0" err="1" smtClean="0">
                <a:latin typeface="Arial" charset="0"/>
              </a:rPr>
              <a:t>Lyklaholsmerkinum</a:t>
            </a:r>
            <a:r>
              <a:rPr lang="fo-FO" sz="1200" b="1" baseline="0" noProof="0" dirty="0" smtClean="0">
                <a:latin typeface="Arial" charset="0"/>
              </a:rPr>
              <a:t>:</a:t>
            </a:r>
            <a:r>
              <a:rPr lang="fo-FO" sz="1200" b="1" noProof="0" dirty="0" smtClean="0">
                <a:latin typeface="Arial" charset="0"/>
              </a:rPr>
              <a:t> </a:t>
            </a:r>
          </a:p>
          <a:p>
            <a:r>
              <a:rPr lang="fo-FO" sz="1200" noProof="0" dirty="0" smtClean="0">
                <a:latin typeface="Arial" charset="0"/>
              </a:rPr>
              <a:t>- Rá</a:t>
            </a:r>
            <a:r>
              <a:rPr lang="fo-FO" sz="1200" baseline="0" noProof="0" dirty="0" smtClean="0">
                <a:latin typeface="Arial" charset="0"/>
              </a:rPr>
              <a:t> </a:t>
            </a:r>
            <a:r>
              <a:rPr lang="fo-FO" sz="1200" baseline="0" noProof="0" dirty="0" err="1" smtClean="0">
                <a:latin typeface="Arial" charset="0"/>
              </a:rPr>
              <a:t>rygglundir</a:t>
            </a:r>
            <a:r>
              <a:rPr lang="fo-FO" sz="1200" baseline="0" noProof="0" dirty="0" smtClean="0">
                <a:latin typeface="Arial" charset="0"/>
              </a:rPr>
              <a:t> av </a:t>
            </a:r>
            <a:r>
              <a:rPr lang="fo-FO" sz="1200" baseline="0" noProof="0" dirty="0" err="1" smtClean="0">
                <a:latin typeface="Arial" charset="0"/>
              </a:rPr>
              <a:t>lambi</a:t>
            </a:r>
            <a:r>
              <a:rPr lang="fo-FO" sz="1200" baseline="0" noProof="0" dirty="0" smtClean="0">
                <a:latin typeface="Arial" charset="0"/>
              </a:rPr>
              <a:t>, svíni, oksa, veiðidjórum, høsnarungum og øðrum flogfenaði.</a:t>
            </a:r>
            <a:endParaRPr lang="fo-FO" sz="1200" noProof="0" dirty="0" smtClean="0">
              <a:latin typeface="Arial" charset="0"/>
            </a:endParaRPr>
          </a:p>
          <a:p>
            <a:r>
              <a:rPr lang="fo-FO" sz="1200" noProof="0" dirty="0" smtClean="0">
                <a:latin typeface="Arial" charset="0"/>
              </a:rPr>
              <a:t>- Livur av svíni, neyti,</a:t>
            </a:r>
            <a:r>
              <a:rPr lang="fo-FO" sz="1200" baseline="0" noProof="0" dirty="0" smtClean="0">
                <a:latin typeface="Arial" charset="0"/>
              </a:rPr>
              <a:t> hjørti og livurpostei </a:t>
            </a:r>
            <a:r>
              <a:rPr lang="fo-FO" sz="1200" noProof="0" dirty="0" smtClean="0">
                <a:latin typeface="Arial" charset="0"/>
              </a:rPr>
              <a:t>  </a:t>
            </a:r>
          </a:p>
          <a:p>
            <a:r>
              <a:rPr lang="fo-FO" sz="1200" noProof="0" dirty="0" smtClean="0">
                <a:latin typeface="Arial" charset="0"/>
              </a:rPr>
              <a:t>- Kjøtbollar og malið kjøt  </a:t>
            </a:r>
          </a:p>
          <a:p>
            <a:r>
              <a:rPr lang="fo-FO" sz="1200" noProof="0" dirty="0" smtClean="0">
                <a:latin typeface="Arial" charset="0"/>
              </a:rPr>
              <a:t>- Pylsur </a:t>
            </a:r>
          </a:p>
          <a:p>
            <a:r>
              <a:rPr lang="fo-FO" sz="1200" noProof="0" dirty="0" smtClean="0">
                <a:latin typeface="Arial" charset="0"/>
              </a:rPr>
              <a:t>- Roykt </a:t>
            </a:r>
            <a:r>
              <a:rPr lang="fo-FO" sz="1200" noProof="0" dirty="0" err="1" smtClean="0">
                <a:latin typeface="Arial" charset="0"/>
              </a:rPr>
              <a:t>skinka</a:t>
            </a:r>
            <a:r>
              <a:rPr lang="fo-FO" sz="1200" noProof="0" dirty="0" smtClean="0">
                <a:latin typeface="Arial" charset="0"/>
              </a:rPr>
              <a:t> </a:t>
            </a:r>
          </a:p>
          <a:p>
            <a:endParaRPr lang="fo-FO" sz="1200" noProof="0" dirty="0" smtClean="0">
              <a:latin typeface="Arial" charset="0"/>
            </a:endParaRPr>
          </a:p>
          <a:p>
            <a:r>
              <a:rPr lang="fo-FO" sz="1200" b="1" noProof="0" dirty="0" err="1" smtClean="0">
                <a:latin typeface="Arial" charset="0"/>
              </a:rPr>
              <a:t>Skundverðir</a:t>
            </a:r>
            <a:r>
              <a:rPr lang="fo-FO" sz="1200" b="1" noProof="0" dirty="0" smtClean="0">
                <a:latin typeface="Arial" charset="0"/>
              </a:rPr>
              <a:t>: </a:t>
            </a:r>
            <a:r>
              <a:rPr lang="fo-FO" sz="1200" b="0" noProof="0" dirty="0" smtClean="0">
                <a:latin typeface="Arial" charset="0"/>
              </a:rPr>
              <a:t>Treytir</a:t>
            </a:r>
            <a:r>
              <a:rPr lang="fo-FO" sz="1200" b="0" baseline="0" noProof="0" dirty="0" smtClean="0">
                <a:latin typeface="Arial" charset="0"/>
              </a:rPr>
              <a:t> eru settar fyri bæði </a:t>
            </a:r>
            <a:r>
              <a:rPr lang="fo-FO" sz="1200" b="0" baseline="0" noProof="0" dirty="0" err="1" smtClean="0">
                <a:latin typeface="Arial" charset="0"/>
              </a:rPr>
              <a:t>døgurðarættum</a:t>
            </a:r>
            <a:r>
              <a:rPr lang="fo-FO" sz="1200" b="0" baseline="0" noProof="0" dirty="0" smtClean="0">
                <a:latin typeface="Arial" charset="0"/>
              </a:rPr>
              <a:t>, pitsa, </a:t>
            </a:r>
            <a:r>
              <a:rPr lang="fo-FO" sz="1200" b="0" baseline="0" noProof="0" dirty="0" err="1" smtClean="0">
                <a:latin typeface="Arial" charset="0"/>
              </a:rPr>
              <a:t>piroggum</a:t>
            </a:r>
            <a:r>
              <a:rPr lang="fo-FO" sz="1200" b="0" baseline="0" noProof="0" dirty="0" smtClean="0">
                <a:latin typeface="Arial" charset="0"/>
              </a:rPr>
              <a:t>, tertum og </a:t>
            </a:r>
            <a:r>
              <a:rPr lang="fo-FO" sz="1200" b="0" baseline="0" noProof="0" dirty="0" err="1" smtClean="0">
                <a:latin typeface="Arial" charset="0"/>
              </a:rPr>
              <a:t>súpanum</a:t>
            </a:r>
            <a:r>
              <a:rPr lang="fo-FO" sz="1200" b="0" baseline="0" noProof="0" dirty="0" smtClean="0">
                <a:latin typeface="Arial" charset="0"/>
              </a:rPr>
              <a:t>. Eisini tvíflísar, </a:t>
            </a:r>
            <a:r>
              <a:rPr lang="fo-FO" sz="1200" b="0" baseline="0" noProof="0" dirty="0" err="1" smtClean="0">
                <a:latin typeface="Arial" charset="0"/>
              </a:rPr>
              <a:t>bagettir</a:t>
            </a:r>
            <a:r>
              <a:rPr lang="fo-FO" sz="1200" b="0" baseline="0" noProof="0" dirty="0" smtClean="0">
                <a:latin typeface="Arial" charset="0"/>
              </a:rPr>
              <a:t> og </a:t>
            </a:r>
            <a:r>
              <a:rPr lang="fo-FO" sz="1200" b="0" baseline="0" noProof="0" dirty="0" err="1" smtClean="0">
                <a:latin typeface="Arial" charset="0"/>
              </a:rPr>
              <a:t>wraps</a:t>
            </a:r>
            <a:r>
              <a:rPr lang="fo-FO" sz="1200" b="0" baseline="0" noProof="0" dirty="0" smtClean="0">
                <a:latin typeface="Arial" charset="0"/>
              </a:rPr>
              <a:t>, sum eru innpakkað, kunnu merkjast við </a:t>
            </a:r>
            <a:r>
              <a:rPr lang="fo-FO" sz="1200" b="0" baseline="0" noProof="0" dirty="0" err="1" smtClean="0">
                <a:latin typeface="Arial" charset="0"/>
              </a:rPr>
              <a:t>Lyklaholsmerkinum</a:t>
            </a:r>
            <a:r>
              <a:rPr lang="fo-FO" sz="1200" b="0" baseline="0" noProof="0" dirty="0" smtClean="0">
                <a:latin typeface="Arial" charset="0"/>
              </a:rPr>
              <a:t>.</a:t>
            </a:r>
            <a:r>
              <a:rPr lang="fo-FO" sz="1200" noProof="0" dirty="0" smtClean="0">
                <a:latin typeface="Arial" charset="0"/>
              </a:rPr>
              <a:t> Tær skulu allar innihalda</a:t>
            </a:r>
            <a:r>
              <a:rPr lang="fo-FO" sz="1200" baseline="0" noProof="0" dirty="0" smtClean="0">
                <a:latin typeface="Arial" charset="0"/>
              </a:rPr>
              <a:t> eina ávísa mongd av frukt og/ella grønmeti og minni av salti.</a:t>
            </a:r>
          </a:p>
          <a:p>
            <a:endParaRPr lang="fo-FO" sz="1200" b="1" noProof="0" dirty="0" smtClean="0">
              <a:latin typeface="Arial" charset="0"/>
            </a:endParaRPr>
          </a:p>
          <a:p>
            <a:r>
              <a:rPr lang="fo-FO" sz="1200" b="1" noProof="0" dirty="0" smtClean="0">
                <a:latin typeface="Arial" charset="0"/>
              </a:rPr>
              <a:t>Døgurðarættir</a:t>
            </a:r>
            <a:br>
              <a:rPr lang="fo-FO" sz="1200" b="1" noProof="0" dirty="0" smtClean="0">
                <a:latin typeface="Arial" charset="0"/>
              </a:rPr>
            </a:br>
            <a:r>
              <a:rPr lang="fo-FO" sz="1200" b="0" noProof="0" dirty="0" smtClean="0">
                <a:latin typeface="Arial" charset="0"/>
              </a:rPr>
              <a:t>Døgurðarættir</a:t>
            </a:r>
            <a:r>
              <a:rPr lang="fo-FO" sz="1200" b="0" baseline="0" noProof="0" dirty="0" smtClean="0">
                <a:latin typeface="Arial" charset="0"/>
              </a:rPr>
              <a:t> skulu innihalda millum 400 og 750 </a:t>
            </a:r>
            <a:r>
              <a:rPr lang="fo-FO" sz="1200" b="0" baseline="0" noProof="0" dirty="0" err="1" smtClean="0">
                <a:latin typeface="Arial" charset="0"/>
              </a:rPr>
              <a:t>kcal</a:t>
            </a:r>
            <a:r>
              <a:rPr lang="fo-FO" sz="1200" b="0" baseline="0" noProof="0" dirty="0" smtClean="0">
                <a:latin typeface="Arial" charset="0"/>
              </a:rPr>
              <a:t> fyri hvønn verð, og skulu hava ein </a:t>
            </a:r>
            <a:r>
              <a:rPr lang="fo-FO" sz="1200" b="0" baseline="0" noProof="0" dirty="0" err="1" smtClean="0">
                <a:latin typeface="Arial" charset="0"/>
              </a:rPr>
              <a:t>proteinpart</a:t>
            </a:r>
            <a:r>
              <a:rPr lang="fo-FO" sz="1200" b="0" baseline="0" noProof="0" dirty="0" smtClean="0">
                <a:latin typeface="Arial" charset="0"/>
              </a:rPr>
              <a:t> (sum til dømis kjøt, fisk ella </a:t>
            </a:r>
            <a:r>
              <a:rPr lang="fo-FO" sz="1200" b="0" baseline="0" noProof="0" dirty="0" err="1" smtClean="0">
                <a:latin typeface="Arial" charset="0"/>
              </a:rPr>
              <a:t>bjølgfrukt</a:t>
            </a:r>
            <a:r>
              <a:rPr lang="fo-FO" sz="1200" b="0" baseline="0" noProof="0" dirty="0" smtClean="0">
                <a:latin typeface="Arial" charset="0"/>
              </a:rPr>
              <a:t>)</a:t>
            </a:r>
            <a:r>
              <a:rPr lang="fo-FO" sz="1200" noProof="0" dirty="0" smtClean="0">
                <a:latin typeface="Arial" charset="0"/>
              </a:rPr>
              <a:t>, ein</a:t>
            </a:r>
            <a:r>
              <a:rPr lang="fo-FO" sz="1200" baseline="0" noProof="0" dirty="0" smtClean="0">
                <a:latin typeface="Arial" charset="0"/>
              </a:rPr>
              <a:t> </a:t>
            </a:r>
            <a:r>
              <a:rPr lang="fo-FO" sz="1200" baseline="0" noProof="0" dirty="0" err="1" smtClean="0">
                <a:latin typeface="Arial" charset="0"/>
              </a:rPr>
              <a:t>kolvætupart</a:t>
            </a:r>
            <a:r>
              <a:rPr lang="fo-FO" sz="1200" baseline="0" noProof="0" dirty="0" smtClean="0">
                <a:latin typeface="Arial" charset="0"/>
              </a:rPr>
              <a:t> (sum epli, rís ella pasta) og ein part av grønmeti og/ella berum – í minsta lagi 25 g av frukt og grønmeti/100 g.</a:t>
            </a:r>
            <a:r>
              <a:rPr lang="fo-FO" sz="1200" noProof="0" dirty="0" smtClean="0">
                <a:latin typeface="Arial" charset="0"/>
              </a:rPr>
              <a:t> </a:t>
            </a:r>
          </a:p>
          <a:p>
            <a:r>
              <a:rPr lang="fo-FO" sz="1200" noProof="0" dirty="0" smtClean="0">
                <a:latin typeface="Arial" charset="0"/>
              </a:rPr>
              <a:t>Í mesta lagi 30 % av </a:t>
            </a:r>
            <a:r>
              <a:rPr lang="fo-FO" sz="1200" noProof="0" dirty="0" err="1" smtClean="0">
                <a:latin typeface="Arial" charset="0"/>
              </a:rPr>
              <a:t>orkumongdini</a:t>
            </a:r>
            <a:r>
              <a:rPr lang="fo-FO" sz="1200" noProof="0" dirty="0" smtClean="0">
                <a:latin typeface="Arial" charset="0"/>
              </a:rPr>
              <a:t> má stava frá fiti. Rættir við feitum fiski kunnu</a:t>
            </a:r>
            <a:r>
              <a:rPr lang="fo-FO" sz="1200" baseline="0" noProof="0" dirty="0" smtClean="0">
                <a:latin typeface="Arial" charset="0"/>
              </a:rPr>
              <a:t> hava eitt hægri </a:t>
            </a:r>
            <a:r>
              <a:rPr lang="fo-FO" sz="1200" baseline="0" noProof="0" dirty="0" err="1" smtClean="0">
                <a:latin typeface="Arial" charset="0"/>
              </a:rPr>
              <a:t>fitiinnihald</a:t>
            </a:r>
            <a:r>
              <a:rPr lang="fo-FO" sz="1200" baseline="0" noProof="0" dirty="0" smtClean="0">
                <a:latin typeface="Arial" charset="0"/>
              </a:rPr>
              <a:t>. Harafturat skulu teir innihalda minni av sukri </a:t>
            </a:r>
            <a:r>
              <a:rPr lang="fo-FO" sz="1200" noProof="0" dirty="0" smtClean="0">
                <a:latin typeface="Arial" charset="0"/>
              </a:rPr>
              <a:t>(í</a:t>
            </a:r>
            <a:r>
              <a:rPr lang="fo-FO" sz="1200" baseline="0" noProof="0" dirty="0" smtClean="0">
                <a:latin typeface="Arial" charset="0"/>
              </a:rPr>
              <a:t> mesta lagi </a:t>
            </a:r>
            <a:r>
              <a:rPr lang="fo-FO" sz="1200" noProof="0" dirty="0" smtClean="0">
                <a:latin typeface="Arial" charset="0"/>
              </a:rPr>
              <a:t>3 g/100 g) og natrium (í</a:t>
            </a:r>
            <a:r>
              <a:rPr lang="fo-FO" sz="1200" baseline="0" noProof="0" dirty="0" smtClean="0">
                <a:latin typeface="Arial" charset="0"/>
              </a:rPr>
              <a:t> mesta lagi</a:t>
            </a:r>
            <a:r>
              <a:rPr lang="fo-FO" sz="1200" noProof="0" dirty="0" smtClean="0">
                <a:latin typeface="Arial" charset="0"/>
              </a:rPr>
              <a:t> 0,4 g/100 g).</a:t>
            </a:r>
          </a:p>
          <a:p>
            <a:endParaRPr lang="fo-FO" sz="1200" noProof="0" dirty="0" smtClean="0">
              <a:latin typeface="Arial" charset="0"/>
            </a:endParaRPr>
          </a:p>
          <a:p>
            <a:r>
              <a:rPr lang="fo-FO" sz="1200" b="1" noProof="0" dirty="0" smtClean="0">
                <a:latin typeface="Arial" charset="0"/>
              </a:rPr>
              <a:t>Dømi um døgurðarættir,</a:t>
            </a:r>
            <a:r>
              <a:rPr lang="fo-FO" sz="1200" b="1" baseline="0" noProof="0" dirty="0" smtClean="0">
                <a:latin typeface="Arial" charset="0"/>
              </a:rPr>
              <a:t> sum kunnu merkjast við </a:t>
            </a:r>
            <a:r>
              <a:rPr lang="fo-FO" sz="1200" b="1" baseline="0" noProof="0" dirty="0" err="1" smtClean="0">
                <a:latin typeface="Arial" charset="0"/>
              </a:rPr>
              <a:t>Lyklaholsmerkinum</a:t>
            </a:r>
            <a:r>
              <a:rPr lang="fo-FO" sz="1200" b="1" baseline="0" noProof="0" dirty="0" smtClean="0">
                <a:latin typeface="Arial" charset="0"/>
              </a:rPr>
              <a:t>:</a:t>
            </a:r>
            <a:endParaRPr lang="fo-FO" sz="1200" b="1" noProof="0" dirty="0" smtClean="0">
              <a:latin typeface="Arial" charset="0"/>
            </a:endParaRPr>
          </a:p>
          <a:p>
            <a:r>
              <a:rPr lang="fo-FO" sz="1200" noProof="0" dirty="0" smtClean="0">
                <a:latin typeface="Arial" charset="0"/>
              </a:rPr>
              <a:t>- Frikadellur</a:t>
            </a:r>
            <a:r>
              <a:rPr lang="fo-FO" sz="1200" baseline="0" noProof="0" dirty="0" smtClean="0">
                <a:latin typeface="Arial" charset="0"/>
              </a:rPr>
              <a:t> við </a:t>
            </a:r>
            <a:r>
              <a:rPr lang="fo-FO" sz="1200" noProof="0" dirty="0" smtClean="0">
                <a:latin typeface="Arial" charset="0"/>
              </a:rPr>
              <a:t>sós, </a:t>
            </a:r>
            <a:r>
              <a:rPr lang="fo-FO" sz="1200" noProof="0" dirty="0" err="1" smtClean="0">
                <a:latin typeface="Arial" charset="0"/>
              </a:rPr>
              <a:t>eplamosi</a:t>
            </a:r>
            <a:r>
              <a:rPr lang="fo-FO" sz="1200" noProof="0" dirty="0" smtClean="0">
                <a:latin typeface="Arial" charset="0"/>
              </a:rPr>
              <a:t> og grønmeti  </a:t>
            </a:r>
          </a:p>
          <a:p>
            <a:pPr>
              <a:buFontTx/>
              <a:buChar char="-"/>
            </a:pPr>
            <a:r>
              <a:rPr lang="fo-FO" sz="1200" noProof="0" dirty="0" smtClean="0">
                <a:latin typeface="Arial" charset="0"/>
              </a:rPr>
              <a:t> Grýturættir </a:t>
            </a:r>
          </a:p>
          <a:p>
            <a:pPr>
              <a:buFontTx/>
              <a:buChar char="-"/>
            </a:pPr>
            <a:r>
              <a:rPr lang="fo-FO" sz="1200" noProof="0" dirty="0" smtClean="0">
                <a:latin typeface="Arial" charset="0"/>
              </a:rPr>
              <a:t> </a:t>
            </a:r>
            <a:r>
              <a:rPr lang="fo-FO" sz="1200" noProof="0" dirty="0" err="1" smtClean="0">
                <a:latin typeface="Arial" charset="0"/>
              </a:rPr>
              <a:t>Brokkoligratin</a:t>
            </a:r>
            <a:endParaRPr lang="fo-FO" sz="1200" noProof="0" dirty="0" smtClean="0">
              <a:latin typeface="Arial" charset="0"/>
            </a:endParaRPr>
          </a:p>
          <a:p>
            <a:pPr>
              <a:buFontTx/>
              <a:buNone/>
            </a:pPr>
            <a:endParaRPr lang="fo-FO" sz="1200" noProof="0" dirty="0" smtClean="0">
              <a:latin typeface="Arial" charset="0"/>
            </a:endParaRPr>
          </a:p>
          <a:p>
            <a:r>
              <a:rPr lang="fo-FO" sz="1200" b="1" noProof="0" dirty="0" smtClean="0">
                <a:latin typeface="Arial" charset="0"/>
              </a:rPr>
              <a:t>Pitsa, </a:t>
            </a:r>
            <a:r>
              <a:rPr lang="fo-FO" sz="1200" b="1" noProof="0" dirty="0" err="1" smtClean="0">
                <a:latin typeface="Arial" charset="0"/>
              </a:rPr>
              <a:t>piroggir</a:t>
            </a:r>
            <a:r>
              <a:rPr lang="fo-FO" sz="1200" b="1" noProof="0" dirty="0" smtClean="0">
                <a:latin typeface="Arial" charset="0"/>
              </a:rPr>
              <a:t> og tertur</a:t>
            </a:r>
            <a:br>
              <a:rPr lang="fo-FO" sz="1200" b="1" noProof="0" dirty="0" smtClean="0">
                <a:latin typeface="Arial" charset="0"/>
              </a:rPr>
            </a:br>
            <a:r>
              <a:rPr lang="fo-FO" sz="1200" noProof="0" dirty="0" smtClean="0">
                <a:latin typeface="Arial" charset="0"/>
              </a:rPr>
              <a:t>Pitsa, </a:t>
            </a:r>
            <a:r>
              <a:rPr lang="fo-FO" sz="1200" noProof="0" dirty="0" err="1" smtClean="0">
                <a:latin typeface="Arial" charset="0"/>
              </a:rPr>
              <a:t>piroggir</a:t>
            </a:r>
            <a:r>
              <a:rPr lang="fo-FO" sz="1200" noProof="0" dirty="0" smtClean="0">
                <a:latin typeface="Arial" charset="0"/>
              </a:rPr>
              <a:t> og tertur kunnu merkjast við </a:t>
            </a:r>
            <a:r>
              <a:rPr lang="fo-FO" sz="1200" noProof="0" dirty="0" err="1" smtClean="0">
                <a:latin typeface="Arial" charset="0"/>
              </a:rPr>
              <a:t>Lyklaholsmerkinum</a:t>
            </a:r>
            <a:r>
              <a:rPr lang="fo-FO" sz="1200" noProof="0" dirty="0" smtClean="0">
                <a:latin typeface="Arial" charset="0"/>
              </a:rPr>
              <a:t> um tær</a:t>
            </a:r>
            <a:r>
              <a:rPr lang="fo-FO" sz="1200" baseline="0" noProof="0" dirty="0" smtClean="0">
                <a:latin typeface="Arial" charset="0"/>
              </a:rPr>
              <a:t> innihalda eina ávísa mongd av frukt og grønmeti (í minsta lagi 25 g/100 g)</a:t>
            </a:r>
            <a:r>
              <a:rPr lang="fo-FO" sz="1200" noProof="0" dirty="0" smtClean="0">
                <a:latin typeface="Arial" charset="0"/>
              </a:rPr>
              <a:t> og í mesta lagi 30 % av</a:t>
            </a:r>
            <a:r>
              <a:rPr lang="fo-FO" sz="1200" baseline="0" noProof="0" dirty="0" smtClean="0">
                <a:latin typeface="Arial" charset="0"/>
              </a:rPr>
              <a:t> </a:t>
            </a:r>
            <a:r>
              <a:rPr lang="fo-FO" sz="1200" baseline="0" noProof="0" dirty="0" err="1" smtClean="0">
                <a:latin typeface="Arial" charset="0"/>
              </a:rPr>
              <a:t>orkumongdini</a:t>
            </a:r>
            <a:r>
              <a:rPr lang="fo-FO" sz="1200" baseline="0" noProof="0" dirty="0" smtClean="0">
                <a:latin typeface="Arial" charset="0"/>
              </a:rPr>
              <a:t> stavar frá fiti. Tær skulu innihalda í minsta lagi 250 </a:t>
            </a:r>
            <a:r>
              <a:rPr lang="fo-FO" sz="1200" baseline="0" noProof="0" dirty="0" err="1" smtClean="0">
                <a:latin typeface="Arial" charset="0"/>
              </a:rPr>
              <a:t>kcal</a:t>
            </a:r>
            <a:r>
              <a:rPr lang="fo-FO" sz="1200" baseline="0" noProof="0" dirty="0" smtClean="0">
                <a:latin typeface="Arial" charset="0"/>
              </a:rPr>
              <a:t> fyri hvønn verð, minni av sukri (í mesta lagi 3 g/100 g ) </a:t>
            </a:r>
            <a:r>
              <a:rPr lang="fo-FO" sz="1200" noProof="0" dirty="0" smtClean="0">
                <a:latin typeface="Arial" charset="0"/>
              </a:rPr>
              <a:t>og natrium (í mesta lagi 0,5 g/100 g), og breyðið</a:t>
            </a:r>
            <a:r>
              <a:rPr lang="fo-FO" sz="1200" baseline="0" noProof="0" dirty="0" smtClean="0">
                <a:latin typeface="Arial" charset="0"/>
              </a:rPr>
              <a:t> má innihalda eina ávísa mongd av fullkorni.</a:t>
            </a:r>
            <a:r>
              <a:rPr lang="fo-FO" sz="1200" noProof="0" dirty="0" smtClean="0">
                <a:latin typeface="Arial" charset="0"/>
              </a:rPr>
              <a:t/>
            </a:r>
            <a:br>
              <a:rPr lang="fo-FO" sz="1200" noProof="0" dirty="0" smtClean="0">
                <a:latin typeface="Arial" charset="0"/>
              </a:rPr>
            </a:br>
            <a:r>
              <a:rPr lang="fo-FO" sz="1200" b="1" noProof="0" dirty="0" smtClean="0">
                <a:latin typeface="Arial" charset="0"/>
              </a:rPr>
              <a:t> </a:t>
            </a:r>
            <a:br>
              <a:rPr lang="fo-FO" sz="1200" b="1" noProof="0" dirty="0" smtClean="0">
                <a:latin typeface="Arial" charset="0"/>
              </a:rPr>
            </a:br>
            <a:r>
              <a:rPr lang="fo-FO" sz="1200" b="1" noProof="0" dirty="0" smtClean="0">
                <a:latin typeface="Arial" charset="0"/>
              </a:rPr>
              <a:t>Dømi um rættir, sum kunnu merkjast við </a:t>
            </a:r>
            <a:r>
              <a:rPr lang="fo-FO" sz="1200" b="1" noProof="0" dirty="0" err="1" smtClean="0">
                <a:latin typeface="Arial" charset="0"/>
              </a:rPr>
              <a:t>Lyklaholsmerkinum</a:t>
            </a:r>
            <a:r>
              <a:rPr lang="fo-FO" sz="1200" b="1" noProof="0" dirty="0" smtClean="0">
                <a:latin typeface="Arial" charset="0"/>
              </a:rPr>
              <a:t>: </a:t>
            </a:r>
          </a:p>
          <a:p>
            <a:r>
              <a:rPr lang="fo-FO" sz="1200" noProof="0" dirty="0" smtClean="0">
                <a:latin typeface="Arial" charset="0"/>
              </a:rPr>
              <a:t>- </a:t>
            </a:r>
            <a:r>
              <a:rPr lang="fo-FO" sz="1200" noProof="0" dirty="0" err="1" smtClean="0">
                <a:latin typeface="Arial" charset="0"/>
              </a:rPr>
              <a:t>Osta</a:t>
            </a:r>
            <a:r>
              <a:rPr lang="fo-FO" sz="1200" noProof="0" dirty="0" smtClean="0">
                <a:latin typeface="Arial" charset="0"/>
              </a:rPr>
              <a:t>- og </a:t>
            </a:r>
            <a:r>
              <a:rPr lang="fo-FO" sz="1200" noProof="0" dirty="0" err="1" smtClean="0">
                <a:latin typeface="Arial" charset="0"/>
              </a:rPr>
              <a:t>skinkutertur</a:t>
            </a:r>
            <a:r>
              <a:rPr lang="fo-FO" sz="1200" noProof="0" dirty="0" smtClean="0">
                <a:latin typeface="Arial" charset="0"/>
              </a:rPr>
              <a:t>  </a:t>
            </a:r>
          </a:p>
          <a:p>
            <a:r>
              <a:rPr lang="fo-FO" sz="1200" noProof="0" dirty="0" smtClean="0">
                <a:latin typeface="Arial" charset="0"/>
              </a:rPr>
              <a:t>- </a:t>
            </a:r>
            <a:r>
              <a:rPr lang="fo-FO" sz="1200" noProof="0" dirty="0" err="1" smtClean="0">
                <a:latin typeface="Arial" charset="0"/>
              </a:rPr>
              <a:t>Piroggir</a:t>
            </a:r>
            <a:r>
              <a:rPr lang="fo-FO" sz="1200" noProof="0" dirty="0" smtClean="0">
                <a:latin typeface="Arial" charset="0"/>
              </a:rPr>
              <a:t> við grønmeti,</a:t>
            </a:r>
            <a:r>
              <a:rPr lang="fo-FO" sz="1200" baseline="0" noProof="0" dirty="0" smtClean="0">
                <a:latin typeface="Arial" charset="0"/>
              </a:rPr>
              <a:t> fiski ella kjøti</a:t>
            </a:r>
            <a:r>
              <a:rPr lang="fo-FO" sz="1200" noProof="0" dirty="0" smtClean="0">
                <a:latin typeface="Arial" charset="0"/>
              </a:rPr>
              <a:t> </a:t>
            </a:r>
          </a:p>
          <a:p>
            <a:r>
              <a:rPr lang="fo-FO" sz="1200" noProof="0" dirty="0" smtClean="0">
                <a:latin typeface="Arial" charset="0"/>
              </a:rPr>
              <a:t>- </a:t>
            </a:r>
            <a:r>
              <a:rPr lang="fo-FO" sz="1200" noProof="0" dirty="0" err="1" smtClean="0">
                <a:latin typeface="Arial" charset="0"/>
              </a:rPr>
              <a:t>Fullkornspitsa</a:t>
            </a:r>
            <a:r>
              <a:rPr lang="fo-FO" sz="1200" noProof="0" dirty="0" smtClean="0">
                <a:latin typeface="Arial" charset="0"/>
              </a:rPr>
              <a:t> </a:t>
            </a:r>
          </a:p>
          <a:p>
            <a:endParaRPr lang="fo-FO" sz="1200" noProof="0" dirty="0" smtClean="0">
              <a:latin typeface="Arial" charset="0"/>
            </a:endParaRPr>
          </a:p>
          <a:p>
            <a:r>
              <a:rPr lang="fo-FO" sz="1200" b="1" noProof="0" dirty="0" smtClean="0">
                <a:latin typeface="Arial" charset="0"/>
              </a:rPr>
              <a:t>Fiskur og skeljadjór:</a:t>
            </a:r>
            <a:r>
              <a:rPr lang="fo-FO" sz="1200" b="1" baseline="0" noProof="0" dirty="0" smtClean="0">
                <a:latin typeface="Arial" charset="0"/>
              </a:rPr>
              <a:t> </a:t>
            </a:r>
            <a:r>
              <a:rPr lang="fo-FO" sz="1200" b="0" baseline="0" noProof="0" dirty="0" smtClean="0">
                <a:latin typeface="Arial" charset="0"/>
              </a:rPr>
              <a:t>Øll </a:t>
            </a:r>
            <a:r>
              <a:rPr lang="fo-FO" sz="1200" b="0" noProof="0" dirty="0" smtClean="0">
                <a:latin typeface="Arial" charset="0"/>
              </a:rPr>
              <a:t>sløg av feskum</a:t>
            </a:r>
            <a:r>
              <a:rPr lang="fo-FO" sz="1200" b="0" baseline="0" noProof="0" dirty="0" smtClean="0">
                <a:latin typeface="Arial" charset="0"/>
              </a:rPr>
              <a:t> ella frystum fiski, skeljadjórum og øðrum lindjórum kunnu merkjast við </a:t>
            </a:r>
            <a:r>
              <a:rPr lang="fo-FO" sz="1200" b="0" baseline="0" noProof="0" dirty="0" err="1" smtClean="0">
                <a:latin typeface="Arial" charset="0"/>
              </a:rPr>
              <a:t>Lyklaholsmerkinum</a:t>
            </a:r>
            <a:r>
              <a:rPr lang="fo-FO" sz="1200" b="0" baseline="0" noProof="0" dirty="0" smtClean="0">
                <a:latin typeface="Arial" charset="0"/>
              </a:rPr>
              <a:t>.</a:t>
            </a:r>
            <a:endParaRPr lang="fo-FO" sz="1200" noProof="0" dirty="0" smtClean="0">
              <a:latin typeface="Arial" charset="0"/>
            </a:endParaRPr>
          </a:p>
          <a:p>
            <a:r>
              <a:rPr lang="fo-FO" sz="1200" noProof="0" dirty="0" smtClean="0">
                <a:latin typeface="Arial" charset="0"/>
              </a:rPr>
              <a:t>Samansettar matvørur við fiski og skeljadjórum,</a:t>
            </a:r>
            <a:r>
              <a:rPr lang="fo-FO" sz="1200" baseline="0" noProof="0" dirty="0" smtClean="0">
                <a:latin typeface="Arial" charset="0"/>
              </a:rPr>
              <a:t> sum eru merktar við </a:t>
            </a:r>
            <a:r>
              <a:rPr lang="fo-FO" sz="1200" baseline="0" noProof="0" dirty="0" err="1" smtClean="0">
                <a:latin typeface="Arial" charset="0"/>
              </a:rPr>
              <a:t>Lyklaholinum</a:t>
            </a:r>
            <a:r>
              <a:rPr lang="fo-FO" sz="1200" baseline="0" noProof="0" dirty="0" smtClean="0">
                <a:latin typeface="Arial" charset="0"/>
              </a:rPr>
              <a:t> innihalda minni fiti </a:t>
            </a:r>
            <a:r>
              <a:rPr lang="fo-FO" sz="1200" noProof="0" dirty="0" smtClean="0">
                <a:latin typeface="Arial" charset="0"/>
              </a:rPr>
              <a:t>(í mesta lagi 10 g/100 g), uttan fitin frá fiski, og sukur</a:t>
            </a:r>
            <a:r>
              <a:rPr lang="fo-FO" sz="1200" baseline="0" noProof="0" dirty="0" smtClean="0">
                <a:latin typeface="Arial" charset="0"/>
              </a:rPr>
              <a:t> (í mesta lagi </a:t>
            </a:r>
            <a:r>
              <a:rPr lang="fo-FO" sz="1200" noProof="0" dirty="0" smtClean="0">
                <a:latin typeface="Arial" charset="0"/>
              </a:rPr>
              <a:t>5 g/100 g), enn</a:t>
            </a:r>
            <a:r>
              <a:rPr lang="fo-FO" sz="1200" baseline="0" noProof="0" dirty="0" smtClean="0">
                <a:latin typeface="Arial" charset="0"/>
              </a:rPr>
              <a:t> vørur av sama slagi.</a:t>
            </a:r>
            <a:r>
              <a:rPr lang="fo-FO" sz="1200" noProof="0" dirty="0" smtClean="0">
                <a:latin typeface="Arial" charset="0"/>
              </a:rPr>
              <a:t> Somuleiðis innihalda tær í minsta</a:t>
            </a:r>
            <a:r>
              <a:rPr lang="fo-FO" sz="1200" baseline="0" noProof="0" dirty="0" smtClean="0">
                <a:latin typeface="Arial" charset="0"/>
              </a:rPr>
              <a:t> lagi</a:t>
            </a:r>
            <a:r>
              <a:rPr lang="fo-FO" sz="1200" noProof="0" dirty="0" smtClean="0">
                <a:latin typeface="Arial" charset="0"/>
              </a:rPr>
              <a:t> 50 % av fiski og skeljadjóri. </a:t>
            </a:r>
            <a:br>
              <a:rPr lang="fo-FO" sz="1200" noProof="0" dirty="0" smtClean="0">
                <a:latin typeface="Arial" charset="0"/>
              </a:rPr>
            </a:br>
            <a:r>
              <a:rPr lang="fo-FO" sz="1200" b="1" noProof="0" dirty="0" smtClean="0">
                <a:latin typeface="Arial" charset="0"/>
              </a:rPr>
              <a:t/>
            </a:r>
            <a:br>
              <a:rPr lang="fo-FO" sz="1200" b="1" noProof="0" dirty="0" smtClean="0">
                <a:latin typeface="Arial" charset="0"/>
              </a:rPr>
            </a:br>
            <a:r>
              <a:rPr lang="fo-FO" sz="1200" b="0" noProof="0" dirty="0" smtClean="0">
                <a:latin typeface="Arial" charset="0"/>
              </a:rPr>
              <a:t>Fiskarættir,</a:t>
            </a:r>
            <a:r>
              <a:rPr lang="fo-FO" sz="1200" b="0" baseline="0" noProof="0" dirty="0" smtClean="0">
                <a:latin typeface="Arial" charset="0"/>
              </a:rPr>
              <a:t> sum eru </a:t>
            </a:r>
            <a:r>
              <a:rPr lang="fo-FO" sz="1200" b="0" baseline="0" noProof="0" dirty="0" err="1" smtClean="0">
                <a:latin typeface="Arial" charset="0"/>
              </a:rPr>
              <a:t>raspaðir</a:t>
            </a:r>
            <a:r>
              <a:rPr lang="fo-FO" sz="1200" b="0" baseline="0" noProof="0" dirty="0" smtClean="0">
                <a:latin typeface="Arial" charset="0"/>
              </a:rPr>
              <a:t>,  kunnu ikki merkjast við </a:t>
            </a:r>
            <a:r>
              <a:rPr lang="fo-FO" sz="1200" b="0" baseline="0" noProof="0" dirty="0" err="1" smtClean="0">
                <a:latin typeface="Arial" charset="0"/>
              </a:rPr>
              <a:t>Lyklaholinum</a:t>
            </a:r>
            <a:r>
              <a:rPr lang="fo-FO" sz="1200" b="0" baseline="0" noProof="0" dirty="0" smtClean="0">
                <a:latin typeface="Arial" charset="0"/>
              </a:rPr>
              <a:t>.</a:t>
            </a:r>
            <a:r>
              <a:rPr lang="fo-FO" sz="1200" b="1" noProof="0" dirty="0" smtClean="0">
                <a:latin typeface="Arial" charset="0"/>
              </a:rPr>
              <a:t/>
            </a:r>
            <a:br>
              <a:rPr lang="fo-FO" sz="1200" b="1" noProof="0" dirty="0" smtClean="0">
                <a:latin typeface="Arial" charset="0"/>
              </a:rPr>
            </a:br>
            <a:r>
              <a:rPr lang="fo-FO" sz="1200" b="1" noProof="0" dirty="0" smtClean="0">
                <a:latin typeface="Arial" charset="0"/>
              </a:rPr>
              <a:t/>
            </a:r>
            <a:br>
              <a:rPr lang="fo-FO" sz="1200" b="1" noProof="0" dirty="0" smtClean="0">
                <a:latin typeface="Arial" charset="0"/>
              </a:rPr>
            </a:br>
            <a:r>
              <a:rPr lang="fo-FO" sz="1200" b="1" noProof="0" dirty="0" smtClean="0">
                <a:latin typeface="Arial" charset="0"/>
              </a:rPr>
              <a:t>Dømi um fisk, skeljadjór</a:t>
            </a:r>
            <a:r>
              <a:rPr lang="fo-FO" sz="1200" b="1" baseline="0" noProof="0" dirty="0" smtClean="0">
                <a:latin typeface="Arial" charset="0"/>
              </a:rPr>
              <a:t> og fiskavørur, sum </a:t>
            </a:r>
            <a:r>
              <a:rPr lang="fo-FO" sz="1200" b="1" noProof="0" dirty="0" smtClean="0">
                <a:latin typeface="Arial" charset="0"/>
              </a:rPr>
              <a:t>kunnu merkjast við </a:t>
            </a:r>
            <a:r>
              <a:rPr lang="fo-FO" sz="1200" b="1" noProof="0" dirty="0" err="1" smtClean="0">
                <a:latin typeface="Arial" charset="0"/>
              </a:rPr>
              <a:t>Lyklaholsmerkinum</a:t>
            </a:r>
            <a:r>
              <a:rPr lang="fo-FO" sz="1200" b="1" noProof="0" dirty="0" smtClean="0">
                <a:latin typeface="Arial" charset="0"/>
              </a:rPr>
              <a:t>:</a:t>
            </a:r>
          </a:p>
          <a:p>
            <a:r>
              <a:rPr lang="fo-FO" sz="1200" noProof="0" dirty="0" smtClean="0">
                <a:latin typeface="Arial" charset="0"/>
              </a:rPr>
              <a:t>- </a:t>
            </a:r>
            <a:r>
              <a:rPr lang="fo-FO" sz="1200" noProof="0" dirty="0" err="1" smtClean="0">
                <a:latin typeface="Arial" charset="0"/>
              </a:rPr>
              <a:t>Laksa</a:t>
            </a:r>
            <a:r>
              <a:rPr lang="fo-FO" sz="1200" baseline="0" noProof="0" dirty="0" err="1" smtClean="0">
                <a:latin typeface="Arial" charset="0"/>
              </a:rPr>
              <a:t>flak</a:t>
            </a:r>
            <a:r>
              <a:rPr lang="fo-FO" sz="1200" baseline="0" noProof="0" dirty="0" smtClean="0">
                <a:latin typeface="Arial" charset="0"/>
              </a:rPr>
              <a:t>, toskaflak</a:t>
            </a:r>
            <a:r>
              <a:rPr lang="fo-FO" sz="1200" noProof="0" dirty="0" smtClean="0">
                <a:latin typeface="Arial" charset="0"/>
              </a:rPr>
              <a:t>, hýsuflak.  </a:t>
            </a:r>
          </a:p>
          <a:p>
            <a:r>
              <a:rPr lang="fo-FO" sz="1200" noProof="0" dirty="0" smtClean="0">
                <a:latin typeface="Arial" charset="0"/>
              </a:rPr>
              <a:t>- Rá skeljadjór og krabbadýr</a:t>
            </a:r>
          </a:p>
          <a:p>
            <a:r>
              <a:rPr lang="fo-FO" sz="1200" noProof="0" dirty="0" smtClean="0">
                <a:latin typeface="Arial" charset="0"/>
              </a:rPr>
              <a:t>- Fiskabollar og fiskafrikadellur </a:t>
            </a:r>
          </a:p>
          <a:p>
            <a:r>
              <a:rPr lang="fo-FO" sz="1200" noProof="0" dirty="0" smtClean="0">
                <a:latin typeface="Arial" charset="0"/>
              </a:rPr>
              <a:t>- Makrelur í tomat  </a:t>
            </a:r>
          </a:p>
          <a:p>
            <a:r>
              <a:rPr lang="fo-FO" sz="1200" noProof="0" dirty="0" smtClean="0">
                <a:latin typeface="Arial" charset="0"/>
              </a:rPr>
              <a:t>- Sardinur í olju </a:t>
            </a:r>
          </a:p>
          <a:p>
            <a:r>
              <a:rPr lang="fo-FO" sz="1200" noProof="0" dirty="0" smtClean="0">
                <a:latin typeface="Arial" charset="0"/>
              </a:rPr>
              <a:t/>
            </a:r>
            <a:br>
              <a:rPr lang="fo-FO" sz="1200" noProof="0" dirty="0" smtClean="0">
                <a:latin typeface="Arial" charset="0"/>
              </a:rPr>
            </a:br>
            <a:r>
              <a:rPr lang="fo-FO" sz="1200" noProof="0" dirty="0" smtClean="0">
                <a:latin typeface="Arial" charset="0"/>
              </a:rPr>
              <a:t>Les meiri</a:t>
            </a:r>
            <a:r>
              <a:rPr lang="fo-FO" sz="1200" baseline="0" noProof="0" dirty="0" smtClean="0">
                <a:latin typeface="Arial" charset="0"/>
              </a:rPr>
              <a:t> á</a:t>
            </a:r>
            <a:r>
              <a:rPr lang="fo-FO" sz="1200" noProof="0" dirty="0" smtClean="0">
                <a:latin typeface="Arial" charset="0"/>
              </a:rPr>
              <a:t> </a:t>
            </a:r>
            <a:r>
              <a:rPr lang="fo-FO" sz="1200" noProof="0" dirty="0" err="1" smtClean="0">
                <a:latin typeface="Arial" charset="0"/>
              </a:rPr>
              <a:t>www.noeglehullet.dk</a:t>
            </a:r>
            <a:r>
              <a:rPr lang="fo-FO" sz="1200" noProof="0" dirty="0" smtClean="0">
                <a:latin typeface="Arial" charset="0"/>
              </a:rPr>
              <a:t> </a:t>
            </a:r>
          </a:p>
          <a:p>
            <a:endParaRPr lang="fo-FO" sz="1200" noProof="0" dirty="0" smtClean="0">
              <a:latin typeface="Arial" charset="0"/>
            </a:endParaRPr>
          </a:p>
          <a:p>
            <a:endParaRPr lang="fo-FO" sz="1200" noProof="0" dirty="0" smtClean="0">
              <a:latin typeface="Arial" charset="0"/>
            </a:endParaRPr>
          </a:p>
          <a:p>
            <a:endParaRPr lang="fo-FO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F0BFA-A276-48A6-ACF3-99CC98FA6403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o-FO" sz="1200" b="1" noProof="0" dirty="0" smtClean="0">
                <a:latin typeface="Arial" charset="0"/>
              </a:rPr>
              <a:t>Uppgáva</a:t>
            </a:r>
          </a:p>
          <a:p>
            <a:endParaRPr lang="fo-FO" sz="1200" b="1" noProof="0" dirty="0" smtClean="0">
              <a:latin typeface="Arial" charset="0"/>
            </a:endParaRPr>
          </a:p>
          <a:p>
            <a:r>
              <a:rPr lang="fo-FO" sz="1200" noProof="0" dirty="0" smtClean="0">
                <a:latin typeface="Arial" charset="0"/>
              </a:rPr>
              <a:t>Eitt dømi um eina </a:t>
            </a:r>
            <a:r>
              <a:rPr lang="fo-FO" sz="1200" noProof="0" dirty="0" err="1" smtClean="0">
                <a:latin typeface="Arial" charset="0"/>
              </a:rPr>
              <a:t>køkuuppskrift</a:t>
            </a:r>
            <a:r>
              <a:rPr lang="fo-FO" sz="1200" noProof="0" dirty="0" smtClean="0">
                <a:latin typeface="Arial" charset="0"/>
              </a:rPr>
              <a:t> kundi</a:t>
            </a:r>
            <a:r>
              <a:rPr lang="fo-FO" sz="1200" baseline="0" noProof="0" dirty="0" smtClean="0">
                <a:latin typeface="Arial" charset="0"/>
              </a:rPr>
              <a:t> verið “</a:t>
            </a:r>
            <a:r>
              <a:rPr lang="fo-FO" sz="1200" baseline="0" noProof="0" dirty="0" err="1" smtClean="0">
                <a:latin typeface="Arial" charset="0"/>
              </a:rPr>
              <a:t>Skógberjakøka</a:t>
            </a:r>
            <a:r>
              <a:rPr lang="fo-FO" sz="1200" baseline="0" noProof="0" dirty="0" smtClean="0">
                <a:latin typeface="Arial" charset="0"/>
              </a:rPr>
              <a:t> við berum”</a:t>
            </a:r>
            <a:r>
              <a:rPr lang="fo-FO" sz="1200" noProof="0" dirty="0" smtClean="0">
                <a:latin typeface="Arial" charset="0"/>
              </a:rPr>
              <a:t>. Køkan</a:t>
            </a:r>
            <a:r>
              <a:rPr lang="fo-FO" sz="1200" baseline="0" noProof="0" dirty="0" smtClean="0">
                <a:latin typeface="Arial" charset="0"/>
              </a:rPr>
              <a:t> er løtt at gera og inniheldur ikki nógv fitievni og einans </a:t>
            </a:r>
            <a:r>
              <a:rPr lang="fo-FO" sz="1200" noProof="0" dirty="0" smtClean="0">
                <a:latin typeface="Arial" charset="0"/>
              </a:rPr>
              <a:t>65 g av sukri.</a:t>
            </a:r>
          </a:p>
          <a:p>
            <a:r>
              <a:rPr lang="fo-FO" sz="1200" noProof="0" dirty="0" smtClean="0">
                <a:latin typeface="Arial" charset="0"/>
              </a:rPr>
              <a:t>Hóast køkan er eitt heilsubetri val enn nógvar</a:t>
            </a:r>
            <a:r>
              <a:rPr lang="fo-FO" sz="1200" baseline="0" noProof="0" dirty="0" smtClean="0">
                <a:latin typeface="Arial" charset="0"/>
              </a:rPr>
              <a:t> aðrar køkur, er tað hóast alt</a:t>
            </a:r>
            <a:r>
              <a:rPr lang="fo-FO" sz="1200" noProof="0" dirty="0" smtClean="0">
                <a:latin typeface="Arial" charset="0"/>
              </a:rPr>
              <a:t> ein køka og skal</a:t>
            </a:r>
            <a:r>
              <a:rPr lang="fo-FO" sz="1200" baseline="0" noProof="0" dirty="0" smtClean="0">
                <a:latin typeface="Arial" charset="0"/>
              </a:rPr>
              <a:t> einans etast við serlig høvi</a:t>
            </a:r>
            <a:r>
              <a:rPr lang="fo-FO" sz="1200" noProof="0" dirty="0" smtClean="0">
                <a:latin typeface="Arial" charset="0"/>
              </a:rPr>
              <a:t>.</a:t>
            </a:r>
          </a:p>
          <a:p>
            <a:endParaRPr lang="fo-FO" sz="1200" noProof="0" dirty="0" smtClean="0">
              <a:latin typeface="Arial" charset="0"/>
            </a:endParaRPr>
          </a:p>
          <a:p>
            <a:r>
              <a:rPr lang="fo-FO" sz="1200" noProof="0" dirty="0" smtClean="0">
                <a:latin typeface="Arial" charset="0"/>
              </a:rPr>
              <a:t>Lærarin hevur uppskriftir til aðrar køkur við, so næmingarnir kunnu samanbera</a:t>
            </a:r>
            <a:r>
              <a:rPr lang="fo-FO" sz="1200" baseline="0" noProof="0" dirty="0" smtClean="0">
                <a:latin typeface="Arial" charset="0"/>
              </a:rPr>
              <a:t> og síggja, hvussu nógv sukur og fitievni eru í vanligum køkum.</a:t>
            </a:r>
            <a:endParaRPr lang="fo-FO" sz="1200" noProof="0" dirty="0" smtClean="0">
              <a:latin typeface="Arial" charset="0"/>
            </a:endParaRPr>
          </a:p>
          <a:p>
            <a:endParaRPr lang="fo-FO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F0BFA-A276-48A6-ACF3-99CC98FA6403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o-FO" sz="1200" b="1" noProof="0" dirty="0" smtClean="0">
                <a:latin typeface="Arial" charset="0"/>
              </a:rPr>
              <a:t>Brúka so lítið av fitievni</a:t>
            </a:r>
            <a:r>
              <a:rPr lang="fo-FO" sz="1200" b="1" baseline="0" noProof="0" dirty="0" smtClean="0">
                <a:latin typeface="Arial" charset="0"/>
              </a:rPr>
              <a:t> á breyðið sum gjørligt</a:t>
            </a:r>
            <a:endParaRPr lang="fo-FO" sz="1200" b="1" noProof="0" dirty="0" smtClean="0">
              <a:latin typeface="Arial" charset="0"/>
            </a:endParaRPr>
          </a:p>
          <a:p>
            <a:endParaRPr lang="fo-FO" sz="1200" noProof="0" dirty="0" smtClean="0"/>
          </a:p>
          <a:p>
            <a:r>
              <a:rPr lang="fo-FO" sz="1200" noProof="0" dirty="0" smtClean="0"/>
              <a:t>Ein stórur</a:t>
            </a:r>
            <a:r>
              <a:rPr lang="fo-FO" sz="1200" baseline="0" noProof="0" dirty="0" smtClean="0"/>
              <a:t> partur av tí </a:t>
            </a:r>
            <a:r>
              <a:rPr lang="fo-FO" sz="1200" baseline="0" noProof="0" dirty="0" err="1" smtClean="0"/>
              <a:t>fitievninum</a:t>
            </a:r>
            <a:r>
              <a:rPr lang="fo-FO" sz="1200" baseline="0" noProof="0" dirty="0" smtClean="0"/>
              <a:t>, sum vit eta, verður smurt upp á breyð. </a:t>
            </a:r>
            <a:r>
              <a:rPr lang="fo-FO" sz="1200" noProof="0" dirty="0" smtClean="0"/>
              <a:t>Ein lættur máti at minka um fitievni</a:t>
            </a:r>
            <a:r>
              <a:rPr lang="fo-FO" sz="1200" baseline="0" noProof="0" dirty="0" smtClean="0"/>
              <a:t> er tí at brúka lítið av tí uppá breyð.</a:t>
            </a:r>
          </a:p>
          <a:p>
            <a:r>
              <a:rPr lang="fo-FO" sz="1200" baseline="0" noProof="0" dirty="0" smtClean="0"/>
              <a:t> </a:t>
            </a:r>
            <a:endParaRPr lang="fo-FO" sz="1200" b="1" noProof="0" dirty="0" smtClean="0"/>
          </a:p>
          <a:p>
            <a:endParaRPr lang="fo-FO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F0BFA-A276-48A6-ACF3-99CC98FA6403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o-FO" sz="1200" b="1" dirty="0" smtClean="0">
                <a:solidFill>
                  <a:srgbClr val="CA4726"/>
                </a:solidFill>
                <a:ea typeface="DotumChe" pitchFamily="49" charset="-127"/>
              </a:rPr>
              <a:t>So nógv fitievni verður tað til um vikuna:</a:t>
            </a:r>
            <a:r>
              <a:rPr lang="fo-FO" sz="1200" dirty="0" smtClean="0">
                <a:solidFill>
                  <a:srgbClr val="CA4726"/>
                </a:solidFill>
                <a:ea typeface="DotumChe" pitchFamily="49" charset="-127"/>
              </a:rPr>
              <a:t> </a:t>
            </a:r>
            <a:endParaRPr lang="fo-FO" sz="1200" b="1" noProof="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fo-FO" sz="1200" b="1" noProof="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o-FO" sz="1200" b="1" noProof="0" dirty="0" smtClean="0">
                <a:latin typeface="Arial" charset="0"/>
              </a:rPr>
              <a:t>Á</a:t>
            </a:r>
            <a:r>
              <a:rPr lang="fo-FO" sz="1200" b="1" baseline="0" noProof="0" dirty="0" smtClean="0">
                <a:latin typeface="Arial" charset="0"/>
              </a:rPr>
              <a:t> myndini:</a:t>
            </a:r>
            <a:endParaRPr lang="fo-FO" sz="1200" b="1" noProof="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o-FO" sz="1200" noProof="0" dirty="0" smtClean="0">
                <a:latin typeface="Arial" charset="0"/>
              </a:rPr>
              <a:t>Dømi um hvussu nógv fitievni tað</a:t>
            </a:r>
            <a:r>
              <a:rPr lang="fo-FO" sz="1200" baseline="0" noProof="0" dirty="0" smtClean="0">
                <a:latin typeface="Arial" charset="0"/>
              </a:rPr>
              <a:t> verður til um vikuna, um tú etur 4 flísar av breyði um dagin.</a:t>
            </a:r>
          </a:p>
          <a:p>
            <a:pPr>
              <a:lnSpc>
                <a:spcPct val="80000"/>
              </a:lnSpc>
            </a:pPr>
            <a:endParaRPr lang="fo-FO" sz="1200" b="1" noProof="0" dirty="0" smtClean="0">
              <a:latin typeface="Arial" charset="0"/>
            </a:endParaRPr>
          </a:p>
          <a:p>
            <a:r>
              <a:rPr lang="fo-FO" sz="1200" b="1" noProof="0" dirty="0" smtClean="0">
                <a:latin typeface="Arial" charset="0"/>
              </a:rPr>
              <a:t>Fitievni pr. flís	Eina viku</a:t>
            </a:r>
          </a:p>
          <a:p>
            <a:r>
              <a:rPr lang="fo-FO" sz="1200" noProof="0" dirty="0" smtClean="0">
                <a:latin typeface="Arial" charset="0"/>
              </a:rPr>
              <a:t>Einki		0 gramm</a:t>
            </a:r>
          </a:p>
          <a:p>
            <a:r>
              <a:rPr lang="fo-FO" sz="1200" noProof="0" dirty="0" err="1" smtClean="0">
                <a:latin typeface="Arial" charset="0"/>
              </a:rPr>
              <a:t>Solkað</a:t>
            </a:r>
            <a:r>
              <a:rPr lang="fo-FO" sz="1200" noProof="0" dirty="0" smtClean="0">
                <a:latin typeface="Arial" charset="0"/>
              </a:rPr>
              <a:t> /4 gramm	112 gramm /umleið ½ pakka</a:t>
            </a:r>
            <a:r>
              <a:rPr lang="fo-FO" sz="1200" baseline="0" noProof="0" dirty="0" smtClean="0">
                <a:latin typeface="Arial" charset="0"/>
              </a:rPr>
              <a:t> av</a:t>
            </a:r>
            <a:r>
              <a:rPr lang="fo-FO" sz="1200" noProof="0" dirty="0" smtClean="0">
                <a:latin typeface="Arial" charset="0"/>
              </a:rPr>
              <a:t> smøri</a:t>
            </a:r>
          </a:p>
          <a:p>
            <a:r>
              <a:rPr lang="fo-FO" sz="1200" noProof="0" dirty="0" smtClean="0">
                <a:latin typeface="Arial" charset="0"/>
              </a:rPr>
              <a:t>Miðal/8 gramm	224 gramm /umleið 1 pakka</a:t>
            </a:r>
            <a:r>
              <a:rPr lang="fo-FO" sz="1200" baseline="0" noProof="0" dirty="0" smtClean="0">
                <a:latin typeface="Arial" charset="0"/>
              </a:rPr>
              <a:t> av</a:t>
            </a:r>
            <a:r>
              <a:rPr lang="fo-FO" sz="1200" noProof="0" dirty="0" smtClean="0">
                <a:latin typeface="Arial" charset="0"/>
              </a:rPr>
              <a:t> smøri</a:t>
            </a:r>
          </a:p>
          <a:p>
            <a:r>
              <a:rPr lang="fo-FO" sz="1200" noProof="0" dirty="0" smtClean="0">
                <a:latin typeface="Arial" charset="0"/>
              </a:rPr>
              <a:t>Tjúkt/12 gramm	336 gramm /1 1/3 pakka</a:t>
            </a:r>
            <a:r>
              <a:rPr lang="fo-FO" sz="1200" baseline="0" noProof="0" dirty="0" smtClean="0">
                <a:latin typeface="Arial" charset="0"/>
              </a:rPr>
              <a:t> av</a:t>
            </a:r>
            <a:r>
              <a:rPr lang="fo-FO" sz="1200" noProof="0" dirty="0" smtClean="0">
                <a:latin typeface="Arial" charset="0"/>
              </a:rPr>
              <a:t> smøri</a:t>
            </a:r>
          </a:p>
          <a:p>
            <a:endParaRPr lang="fo-FO" sz="1200" noProof="0" dirty="0" smtClean="0">
              <a:latin typeface="Arial" charset="0"/>
            </a:endParaRPr>
          </a:p>
          <a:p>
            <a:endParaRPr lang="fo-FO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F0BFA-A276-48A6-ACF3-99CC98FA6403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7" name="U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30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16-08-2011</a:t>
            </a:fld>
            <a:endParaRPr lang="da-DK"/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16-08-2011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16-08-2011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16-08-2011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16-08-2011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16-08-2011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16-08-2011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16-08-2011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16-08-2011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16-08-2011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enkelt afklippet og afrundet hjørn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vinklet trekan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16-08-2011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10" name="Kombinationstegnin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Kombinationstegnin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mbinationstegnin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Kombinationstegnin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dsholder til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0" name="Pladsholder til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28E0B2-5AA7-436F-8FB5-2F6D44F7D1A8}" type="datetimeFigureOut">
              <a:rPr lang="da-DK" smtClean="0"/>
              <a:pPr/>
              <a:t>16-08-2011</a:t>
            </a:fld>
            <a:endParaRPr lang="da-DK"/>
          </a:p>
        </p:txBody>
      </p:sp>
      <p:sp>
        <p:nvSpPr>
          <p:cNvPr id="22" name="Pladsholder til sidefod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2" name="Grup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Kombinationstegnin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Kombinationstegnin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noeglehullet.dk/NR/rdonlyres/121FA101-5DE8-4C57-9172-65091D3AB63B/0/Noeglehul_fv_2005_rgb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Word_97_-_2003-dokument1.doc"/><Relationship Id="rId4" Type="http://schemas.openxmlformats.org/officeDocument/2006/relationships/hyperlink" Target="http://www.altomkost.d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endParaRPr lang="fo-FO" sz="3200" dirty="0" smtClean="0"/>
          </a:p>
          <a:p>
            <a:pPr lvl="0">
              <a:buNone/>
            </a:pPr>
            <a:r>
              <a:rPr lang="fo-FO" sz="3200" dirty="0" smtClean="0"/>
              <a:t>Minka um</a:t>
            </a:r>
          </a:p>
          <a:p>
            <a:pPr lvl="0">
              <a:buNone/>
            </a:pPr>
            <a:r>
              <a:rPr lang="fo-FO" sz="3200" dirty="0" smtClean="0"/>
              <a:t>fitinýtsluna – serliga</a:t>
            </a:r>
          </a:p>
          <a:p>
            <a:pPr lvl="0">
              <a:buNone/>
            </a:pPr>
            <a:r>
              <a:rPr lang="fo-FO" sz="3200" dirty="0" smtClean="0"/>
              <a:t>úr mjólkaúrdrátti og</a:t>
            </a:r>
          </a:p>
          <a:p>
            <a:pPr lvl="0">
              <a:buNone/>
            </a:pPr>
            <a:r>
              <a:rPr lang="fo-FO" sz="3200" dirty="0" smtClean="0"/>
              <a:t>kjøti</a:t>
            </a:r>
            <a:endParaRPr lang="fo-FO" sz="3200" dirty="0"/>
          </a:p>
        </p:txBody>
      </p:sp>
      <p:pic>
        <p:nvPicPr>
          <p:cNvPr id="5" name="Billed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6606" y="6425952"/>
            <a:ext cx="188739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5"/>
          <p:cNvPicPr/>
          <p:nvPr/>
        </p:nvPicPr>
        <p:blipFill>
          <a:blip r:embed="rId4" cstate="print"/>
          <a:srcRect l="31260" t="24367" r="33904" b="16399"/>
          <a:stretch>
            <a:fillRect/>
          </a:stretch>
        </p:blipFill>
        <p:spPr bwMode="auto">
          <a:xfrm>
            <a:off x="4499992" y="1340768"/>
            <a:ext cx="41764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636680"/>
          </a:xfrm>
        </p:spPr>
        <p:txBody>
          <a:bodyPr>
            <a:noAutofit/>
          </a:bodyPr>
          <a:lstStyle/>
          <a:p>
            <a:pPr algn="ctr"/>
            <a:r>
              <a:rPr lang="fo-FO" b="1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fo-FO" b="1" smtClean="0">
                <a:ea typeface="Arial Unicode MS" pitchFamily="34" charset="-128"/>
                <a:cs typeface="Arial Unicode MS" pitchFamily="34" charset="-128"/>
              </a:rPr>
            </a:br>
            <a:r>
              <a:rPr lang="fo-FO" b="1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fo-FO" b="1" smtClean="0">
                <a:ea typeface="Arial Unicode MS" pitchFamily="34" charset="-128"/>
                <a:cs typeface="Arial Unicode MS" pitchFamily="34" charset="-128"/>
              </a:rPr>
            </a:br>
            <a:r>
              <a:rPr lang="fo-FO" b="1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fo-FO" b="1" smtClean="0">
                <a:ea typeface="Arial Unicode MS" pitchFamily="34" charset="-128"/>
                <a:cs typeface="Arial Unicode MS" pitchFamily="34" charset="-128"/>
              </a:rPr>
            </a:br>
            <a:r>
              <a:rPr lang="fo-FO" b="1" smtClean="0">
                <a:ea typeface="Arial Unicode MS" pitchFamily="34" charset="-128"/>
                <a:cs typeface="Arial Unicode MS" pitchFamily="34" charset="-128"/>
              </a:rPr>
              <a:t> Uppgáva – mjólk</a:t>
            </a:r>
            <a:endParaRPr lang="fo-FO"/>
          </a:p>
        </p:txBody>
      </p:sp>
      <p:sp>
        <p:nvSpPr>
          <p:cNvPr id="6" name="Rektangel 5"/>
          <p:cNvSpPr/>
          <p:nvPr/>
        </p:nvSpPr>
        <p:spPr>
          <a:xfrm>
            <a:off x="755576" y="16288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endParaRPr lang="fo-FO" sz="2400" dirty="0" smtClean="0"/>
          </a:p>
          <a:p>
            <a:pPr marL="355600" indent="-355600">
              <a:spcBef>
                <a:spcPct val="0"/>
              </a:spcBef>
              <a:buFont typeface="Arial" pitchFamily="34" charset="0"/>
              <a:buChar char="•"/>
            </a:pPr>
            <a:r>
              <a:rPr lang="fo-FO" sz="2400" dirty="0" smtClean="0"/>
              <a:t>4 - 14 ára gomul børn drekka í meðal 400 g av</a:t>
            </a:r>
          </a:p>
          <a:p>
            <a:pPr marL="355600" indent="-355600">
              <a:spcBef>
                <a:spcPct val="0"/>
              </a:spcBef>
            </a:pPr>
            <a:r>
              <a:rPr lang="fo-FO" sz="2400" dirty="0" smtClean="0"/>
              <a:t>	mjólk um dagin.</a:t>
            </a:r>
          </a:p>
          <a:p>
            <a:pPr marL="355600" indent="-355600">
              <a:spcBef>
                <a:spcPct val="0"/>
              </a:spcBef>
            </a:pPr>
            <a:endParaRPr lang="fo-FO" sz="2400" dirty="0" smtClean="0"/>
          </a:p>
          <a:p>
            <a:pPr marL="355600" indent="-355600">
              <a:spcBef>
                <a:spcPct val="0"/>
              </a:spcBef>
              <a:buFont typeface="Arial" pitchFamily="34" charset="0"/>
              <a:buChar char="•"/>
            </a:pPr>
            <a:r>
              <a:rPr lang="fo-FO" sz="2400" dirty="0" smtClean="0"/>
              <a:t>Rokna út hvussu nógv børnini í meðal</a:t>
            </a:r>
          </a:p>
          <a:p>
            <a:pPr marL="355600" indent="-355600">
              <a:spcBef>
                <a:spcPct val="0"/>
              </a:spcBef>
            </a:pPr>
            <a:r>
              <a:rPr lang="fo-FO" sz="2400" dirty="0" smtClean="0"/>
              <a:t>	drekka um árið.</a:t>
            </a:r>
          </a:p>
          <a:p>
            <a:pPr marL="355600" indent="-355600">
              <a:spcBef>
                <a:spcPct val="0"/>
              </a:spcBef>
            </a:pPr>
            <a:endParaRPr lang="fo-FO" sz="2400" dirty="0" smtClean="0"/>
          </a:p>
          <a:p>
            <a:pPr marL="355600" indent="-355600">
              <a:spcBef>
                <a:spcPct val="0"/>
              </a:spcBef>
              <a:buFont typeface="Arial" pitchFamily="34" charset="0"/>
              <a:buChar char="•"/>
            </a:pPr>
            <a:r>
              <a:rPr lang="fo-FO" sz="2400" dirty="0" smtClean="0"/>
              <a:t>Kanna hvussu nógv av fiti er í Soltimjólk, </a:t>
            </a:r>
            <a:r>
              <a:rPr lang="fo-FO" sz="2400" dirty="0" err="1" smtClean="0"/>
              <a:t>lættimjólk</a:t>
            </a:r>
            <a:r>
              <a:rPr lang="fo-FO" sz="2400" dirty="0" smtClean="0"/>
              <a:t>, millummjólk og í vanligari mjólk.</a:t>
            </a:r>
          </a:p>
          <a:p>
            <a:pPr marL="355600" indent="-355600">
              <a:spcBef>
                <a:spcPct val="0"/>
              </a:spcBef>
              <a:buFontTx/>
              <a:buNone/>
            </a:pPr>
            <a:r>
              <a:rPr lang="fo-FO" sz="2400" dirty="0" smtClean="0"/>
              <a:t>				</a:t>
            </a:r>
            <a:r>
              <a:rPr lang="fo-FO" dirty="0" smtClean="0"/>
              <a:t>	</a:t>
            </a:r>
            <a:endParaRPr lang="fo-FO" dirty="0"/>
          </a:p>
        </p:txBody>
      </p:sp>
      <p:sp>
        <p:nvSpPr>
          <p:cNvPr id="5" name="Rektangel 4"/>
          <p:cNvSpPr/>
          <p:nvPr/>
        </p:nvSpPr>
        <p:spPr>
          <a:xfrm>
            <a:off x="4788024" y="5805264"/>
            <a:ext cx="41044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o-FO" smtClean="0">
                <a:solidFill>
                  <a:schemeClr val="tx1"/>
                </a:solidFill>
              </a:rPr>
              <a:t>Uppgávan heldur á fram á næstu síðu...</a:t>
            </a:r>
            <a:endParaRPr lang="fo-FO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 l="13962" t="6033" r="10683" b="7386"/>
          <a:stretch>
            <a:fillRect/>
          </a:stretch>
        </p:blipFill>
        <p:spPr bwMode="auto">
          <a:xfrm>
            <a:off x="6444208" y="2420888"/>
            <a:ext cx="1440160" cy="220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55600" indent="-355600">
              <a:spcBef>
                <a:spcPct val="0"/>
              </a:spcBef>
            </a:pPr>
            <a:endParaRPr lang="fo-FO" sz="2400" dirty="0" smtClean="0"/>
          </a:p>
          <a:p>
            <a:pPr marL="355600" indent="-355600">
              <a:spcBef>
                <a:spcPct val="0"/>
              </a:spcBef>
            </a:pPr>
            <a:r>
              <a:rPr lang="fo-FO" sz="2400" dirty="0" smtClean="0"/>
              <a:t>Rokna út hvussu nógva </a:t>
            </a:r>
            <a:r>
              <a:rPr lang="fo-FO" sz="2400" dirty="0" err="1" smtClean="0"/>
              <a:t>mjólkafiti</a:t>
            </a:r>
            <a:r>
              <a:rPr lang="fo-FO" sz="2400" dirty="0" smtClean="0"/>
              <a:t> tú fært eftir einum ári, um tú drekkur 400 g av mjólk hvønn dag, um tú drekkur </a:t>
            </a:r>
            <a:r>
              <a:rPr lang="fo-FO" sz="2400" dirty="0" err="1" smtClean="0"/>
              <a:t>soltimjólk</a:t>
            </a:r>
            <a:r>
              <a:rPr lang="fo-FO" sz="2400" dirty="0" smtClean="0"/>
              <a:t>, </a:t>
            </a:r>
            <a:r>
              <a:rPr lang="fo-FO" sz="2400" dirty="0" err="1" smtClean="0"/>
              <a:t>lættimjólk</a:t>
            </a:r>
            <a:r>
              <a:rPr lang="fo-FO" sz="2400" dirty="0" smtClean="0"/>
              <a:t>, millummjólk ella vanliga mjólk</a:t>
            </a:r>
            <a:r>
              <a:rPr lang="fo-FO" sz="2400" dirty="0" smtClean="0">
                <a:ea typeface="Arial Unicode MS" pitchFamily="34" charset="-128"/>
                <a:cs typeface="Arial Unicode MS" pitchFamily="34" charset="-128"/>
              </a:rPr>
              <a:t> .</a:t>
            </a:r>
          </a:p>
          <a:p>
            <a:pPr marL="355600" indent="-355600">
              <a:spcBef>
                <a:spcPct val="0"/>
              </a:spcBef>
            </a:pPr>
            <a:endParaRPr lang="fo-FO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marL="355600" indent="-355600">
              <a:spcBef>
                <a:spcPct val="0"/>
              </a:spcBef>
            </a:pPr>
            <a:r>
              <a:rPr lang="fo-FO" sz="2400" dirty="0" smtClean="0">
                <a:ea typeface="Arial Unicode MS" pitchFamily="34" charset="-128"/>
                <a:cs typeface="Arial Unicode MS" pitchFamily="34" charset="-128"/>
              </a:rPr>
              <a:t>Ger eina stabbamynd sum vísir, hvussu nógva fiti tú fært við ávikavist </a:t>
            </a:r>
            <a:r>
              <a:rPr lang="fo-FO" sz="2400" dirty="0" err="1" smtClean="0">
                <a:ea typeface="Arial Unicode MS" pitchFamily="34" charset="-128"/>
                <a:cs typeface="Arial Unicode MS" pitchFamily="34" charset="-128"/>
              </a:rPr>
              <a:t>soltimjólk</a:t>
            </a:r>
            <a:r>
              <a:rPr lang="fo-FO" sz="2400" dirty="0" smtClean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o-FO" sz="2400" dirty="0" err="1" smtClean="0">
                <a:ea typeface="Arial Unicode MS" pitchFamily="34" charset="-128"/>
                <a:cs typeface="Arial Unicode MS" pitchFamily="34" charset="-128"/>
              </a:rPr>
              <a:t>lættimjólk</a:t>
            </a:r>
            <a:r>
              <a:rPr lang="fo-FO" sz="2400" dirty="0" smtClean="0">
                <a:ea typeface="Arial Unicode MS" pitchFamily="34" charset="-128"/>
                <a:cs typeface="Arial Unicode MS" pitchFamily="34" charset="-128"/>
              </a:rPr>
              <a:t>, millummjólk og vanligari mjólk í eitt heilt ár.</a:t>
            </a:r>
          </a:p>
          <a:p>
            <a:pPr marL="355600" indent="-355600">
              <a:spcBef>
                <a:spcPct val="0"/>
              </a:spcBef>
            </a:pPr>
            <a:endParaRPr lang="fo-FO" sz="2400" dirty="0" smtClean="0"/>
          </a:p>
          <a:p>
            <a:pPr marL="355600" indent="-355600">
              <a:spcBef>
                <a:spcPct val="0"/>
              </a:spcBef>
            </a:pPr>
            <a:r>
              <a:rPr lang="fo-FO" sz="2400" dirty="0" smtClean="0"/>
              <a:t>Kjakist um úrslitini – eru tit bilsin um munin?</a:t>
            </a:r>
            <a:endParaRPr lang="fo-FO" sz="24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400" y="5232400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9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fo-FO" b="1" dirty="0" smtClean="0">
                <a:ea typeface="Arial Unicode MS" pitchFamily="34" charset="-128"/>
                <a:cs typeface="Arial Unicode MS" pitchFamily="34" charset="-128"/>
              </a:rPr>
              <a:t>Uppgáva - mjólk</a:t>
            </a:r>
            <a:endParaRPr lang="fo-F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054469" y="1052736"/>
            <a:ext cx="5000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o-FO" sz="3200" b="1" dirty="0" smtClean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So nógv fiti er í ½ litri</a:t>
            </a:r>
            <a:r>
              <a:rPr lang="fo-FO" sz="3200" dirty="0" smtClean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 </a:t>
            </a:r>
            <a:endParaRPr lang="fo-FO" sz="3200" dirty="0"/>
          </a:p>
        </p:txBody>
      </p:sp>
      <p:pic>
        <p:nvPicPr>
          <p:cNvPr id="5" name="Picture 8" descr="http://www.mbm.fo/uploads/pics/romi_01.jpg"/>
          <p:cNvPicPr>
            <a:picLocks noChangeAspect="1" noChangeArrowheads="1"/>
          </p:cNvPicPr>
          <p:nvPr/>
        </p:nvPicPr>
        <p:blipFill>
          <a:blip r:embed="rId3" cstate="print"/>
          <a:srcRect l="34723" t="11475" r="37459" b="18033"/>
          <a:stretch>
            <a:fillRect/>
          </a:stretch>
        </p:blipFill>
        <p:spPr bwMode="auto">
          <a:xfrm>
            <a:off x="7956376" y="3140968"/>
            <a:ext cx="755576" cy="1274461"/>
          </a:xfrm>
          <a:prstGeom prst="rect">
            <a:avLst/>
          </a:prstGeom>
          <a:noFill/>
        </p:spPr>
      </p:pic>
      <p:pic>
        <p:nvPicPr>
          <p:cNvPr id="13" name="Picture 6" descr="4475a"/>
          <p:cNvPicPr>
            <a:picLocks noChangeAspect="1" noChangeArrowheads="1"/>
          </p:cNvPicPr>
          <p:nvPr/>
        </p:nvPicPr>
        <p:blipFill>
          <a:blip r:embed="rId4" cstate="print"/>
          <a:srcRect l="81509" t="61507" r="3536" b="15409"/>
          <a:stretch>
            <a:fillRect/>
          </a:stretch>
        </p:blipFill>
        <p:spPr bwMode="auto">
          <a:xfrm>
            <a:off x="7884368" y="4221088"/>
            <a:ext cx="1259632" cy="145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4475a"/>
          <p:cNvPicPr>
            <a:picLocks noChangeAspect="1" noChangeArrowheads="1"/>
          </p:cNvPicPr>
          <p:nvPr/>
        </p:nvPicPr>
        <p:blipFill>
          <a:blip r:embed="rId4" cstate="print"/>
          <a:srcRect l="62585" t="70974" r="23248" b="13287"/>
          <a:stretch>
            <a:fillRect/>
          </a:stretch>
        </p:blipFill>
        <p:spPr bwMode="auto">
          <a:xfrm>
            <a:off x="6444208" y="4653136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4475a"/>
          <p:cNvPicPr>
            <a:picLocks noChangeAspect="1" noChangeArrowheads="1"/>
          </p:cNvPicPr>
          <p:nvPr/>
        </p:nvPicPr>
        <p:blipFill>
          <a:blip r:embed="rId4" cstate="print"/>
          <a:srcRect l="43695" t="70973" r="42138" b="13288"/>
          <a:stretch>
            <a:fillRect/>
          </a:stretch>
        </p:blipFill>
        <p:spPr bwMode="auto">
          <a:xfrm>
            <a:off x="4572000" y="4725144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4475a"/>
          <p:cNvPicPr>
            <a:picLocks noChangeAspect="1" noChangeArrowheads="1"/>
          </p:cNvPicPr>
          <p:nvPr/>
        </p:nvPicPr>
        <p:blipFill>
          <a:blip r:embed="rId4" cstate="print"/>
          <a:srcRect l="24018" t="69924" r="61028" b="13288"/>
          <a:stretch>
            <a:fillRect/>
          </a:stretch>
        </p:blipFill>
        <p:spPr bwMode="auto">
          <a:xfrm>
            <a:off x="2627784" y="4581128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4475a"/>
          <p:cNvPicPr>
            <a:picLocks noChangeAspect="1" noChangeArrowheads="1"/>
          </p:cNvPicPr>
          <p:nvPr/>
        </p:nvPicPr>
        <p:blipFill>
          <a:blip r:embed="rId4" cstate="print"/>
          <a:srcRect l="4341" t="69924" r="80705" b="14337"/>
          <a:stretch>
            <a:fillRect/>
          </a:stretch>
        </p:blipFill>
        <p:spPr bwMode="auto">
          <a:xfrm>
            <a:off x="827584" y="4581128"/>
            <a:ext cx="13681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print"/>
          <a:srcRect l="13962" t="6033" r="10683" b="7386"/>
          <a:stretch>
            <a:fillRect/>
          </a:stretch>
        </p:blipFill>
        <p:spPr bwMode="auto">
          <a:xfrm>
            <a:off x="4427984" y="1916832"/>
            <a:ext cx="1584176" cy="242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 cstate="print"/>
          <a:srcRect l="15176" t="9679" r="19191" b="10120"/>
          <a:stretch>
            <a:fillRect/>
          </a:stretch>
        </p:blipFill>
        <p:spPr bwMode="auto">
          <a:xfrm>
            <a:off x="2627784" y="1844824"/>
            <a:ext cx="150234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 l="28546" t="18792" r="19191" b="10120"/>
          <a:stretch>
            <a:fillRect/>
          </a:stretch>
        </p:blipFill>
        <p:spPr bwMode="auto">
          <a:xfrm>
            <a:off x="6372200" y="1916832"/>
            <a:ext cx="1368152" cy="248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/>
          <a:srcRect l="12746" t="3294" r="20406" b="9214"/>
          <a:stretch>
            <a:fillRect/>
          </a:stretch>
        </p:blipFill>
        <p:spPr bwMode="auto">
          <a:xfrm>
            <a:off x="899592" y="1844824"/>
            <a:ext cx="14026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39552" y="980728"/>
            <a:ext cx="82296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o-FO" sz="3200" b="1" dirty="0" err="1" smtClean="0">
                <a:solidFill>
                  <a:srgbClr val="CA4726"/>
                </a:solidFill>
              </a:rPr>
              <a:t>Lyklaholsmerkið</a:t>
            </a:r>
            <a:endParaRPr lang="da-DK" sz="32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1700808"/>
            <a:ext cx="8229600" cy="43891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indent="-35560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o-FO" sz="2000" dirty="0" smtClean="0"/>
          </a:p>
          <a:p>
            <a:pPr marL="355600" indent="-35560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o-FO" sz="2000" b="1" dirty="0" smtClean="0">
                <a:ea typeface="Arial Unicode MS" pitchFamily="34" charset="-128"/>
                <a:cs typeface="Arial Unicode MS" pitchFamily="34" charset="-128"/>
              </a:rPr>
              <a:t>Hygg eftir </a:t>
            </a:r>
            <a:r>
              <a:rPr lang="fo-FO" sz="2000" b="1" dirty="0" err="1" smtClean="0">
                <a:ea typeface="Arial Unicode MS" pitchFamily="34" charset="-128"/>
                <a:cs typeface="Arial Unicode MS" pitchFamily="34" charset="-128"/>
              </a:rPr>
              <a:t>Lyklaholsmerkinum</a:t>
            </a:r>
            <a:r>
              <a:rPr lang="fo-FO" sz="2000" b="1" dirty="0" smtClean="0">
                <a:ea typeface="Arial Unicode MS" pitchFamily="34" charset="-128"/>
                <a:cs typeface="Arial Unicode MS" pitchFamily="34" charset="-128"/>
              </a:rPr>
              <a:t> í handlinum</a:t>
            </a:r>
          </a:p>
          <a:p>
            <a:pPr marL="355600" indent="-35560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o-FO" sz="2000" dirty="0" smtClean="0">
              <a:ea typeface="Arial Unicode MS" pitchFamily="34" charset="-128"/>
              <a:cs typeface="Arial Unicode MS" pitchFamily="34" charset="-128"/>
            </a:endParaRPr>
          </a:p>
          <a:p>
            <a:pPr marL="355600" indent="-35560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o-FO" sz="2000" dirty="0" smtClean="0">
              <a:ea typeface="Arial Unicode MS" pitchFamily="34" charset="-128"/>
              <a:cs typeface="Arial Unicode MS" pitchFamily="34" charset="-128"/>
            </a:endParaRPr>
          </a:p>
          <a:p>
            <a:pPr marL="355600" indent="-3556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o-FO" sz="2000" dirty="0" smtClean="0">
                <a:ea typeface="Arial Unicode MS" pitchFamily="34" charset="-128"/>
                <a:cs typeface="Arial Unicode MS" pitchFamily="34" charset="-128"/>
              </a:rPr>
              <a:t>Tit skulu taka myndir av vørum við </a:t>
            </a:r>
            <a:r>
              <a:rPr lang="fo-FO" sz="2000" dirty="0" err="1" smtClean="0">
                <a:ea typeface="Arial Unicode MS" pitchFamily="34" charset="-128"/>
                <a:cs typeface="Arial Unicode MS" pitchFamily="34" charset="-128"/>
              </a:rPr>
              <a:t>Lyklaholsmerkinum</a:t>
            </a:r>
            <a:r>
              <a:rPr lang="fo-FO" sz="2000" dirty="0" smtClean="0">
                <a:ea typeface="Arial Unicode MS" pitchFamily="34" charset="-128"/>
                <a:cs typeface="Arial Unicode MS" pitchFamily="34" charset="-128"/>
              </a:rPr>
              <a:t> í ølum</a:t>
            </a:r>
          </a:p>
          <a:p>
            <a:pPr marL="355600" indent="-3556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o-FO" sz="2000" dirty="0" err="1" smtClean="0">
                <a:ea typeface="Arial Unicode MS" pitchFamily="34" charset="-128"/>
                <a:cs typeface="Arial Unicode MS" pitchFamily="34" charset="-128"/>
              </a:rPr>
              <a:t>matvørubólkum</a:t>
            </a:r>
            <a:r>
              <a:rPr lang="fo-FO" sz="2000" dirty="0" smtClean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355600" indent="-35560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o-FO" sz="2000" dirty="0" smtClean="0">
              <a:ea typeface="Arial Unicode MS" pitchFamily="34" charset="-128"/>
              <a:cs typeface="Arial Unicode MS" pitchFamily="34" charset="-128"/>
            </a:endParaRPr>
          </a:p>
          <a:p>
            <a:pPr marL="355600" indent="-355600">
              <a:lnSpc>
                <a:spcPct val="90000"/>
              </a:lnSpc>
            </a:pPr>
            <a:r>
              <a:rPr lang="fo-FO" sz="1800" dirty="0" smtClean="0"/>
              <a:t>Frukt og grønmeti</a:t>
            </a:r>
          </a:p>
          <a:p>
            <a:pPr marL="355600" indent="-355600">
              <a:lnSpc>
                <a:spcPct val="90000"/>
              </a:lnSpc>
            </a:pPr>
            <a:r>
              <a:rPr lang="fo-FO" sz="1800" dirty="0" smtClean="0"/>
              <a:t>Breyð, grýn, epli, rís og pasta</a:t>
            </a:r>
          </a:p>
          <a:p>
            <a:pPr marL="355600" indent="-355600">
              <a:lnSpc>
                <a:spcPct val="90000"/>
              </a:lnSpc>
            </a:pPr>
            <a:r>
              <a:rPr lang="fo-FO" sz="1800" dirty="0" smtClean="0"/>
              <a:t>Fiskur</a:t>
            </a:r>
          </a:p>
          <a:p>
            <a:pPr marL="355600" indent="-355600">
              <a:lnSpc>
                <a:spcPct val="90000"/>
              </a:lnSpc>
            </a:pPr>
            <a:r>
              <a:rPr lang="fo-FO" sz="1800" dirty="0" smtClean="0"/>
              <a:t>Kjøt og egg</a:t>
            </a:r>
          </a:p>
          <a:p>
            <a:pPr marL="355600" indent="-355600">
              <a:lnSpc>
                <a:spcPct val="90000"/>
              </a:lnSpc>
            </a:pPr>
            <a:r>
              <a:rPr lang="fo-FO" sz="1800" dirty="0" smtClean="0"/>
              <a:t>Mjólk og ostur</a:t>
            </a:r>
          </a:p>
          <a:p>
            <a:pPr marL="355600" indent="-35560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o-FO" sz="2000" dirty="0" smtClean="0"/>
          </a:p>
          <a:p>
            <a:pPr marL="355600" indent="-3556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o-FO" sz="2000" dirty="0" smtClean="0"/>
              <a:t>Legg fram fyri flokkinum, tað, tú hevur funnið. </a:t>
            </a:r>
            <a:endParaRPr lang="fo-FO" sz="2000" dirty="0"/>
          </a:p>
        </p:txBody>
      </p:sp>
      <p:pic>
        <p:nvPicPr>
          <p:cNvPr id="6" name="Picture 69" descr="http://www.noeglehullet.dk/NR/rdonlyres/121FA101-5DE8-4C57-9172-65091D3AB63B/0/Noeglehul_fv_2005_rgb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flipH="1">
            <a:off x="7164288" y="4365104"/>
            <a:ext cx="14128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5600" indent="-35560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o-FO" sz="3200" dirty="0" smtClean="0"/>
          </a:p>
          <a:p>
            <a:pPr marL="355600" indent="-355600">
              <a:lnSpc>
                <a:spcPct val="90000"/>
              </a:lnSpc>
              <a:spcBef>
                <a:spcPct val="0"/>
              </a:spcBef>
            </a:pPr>
            <a:r>
              <a:rPr lang="fo-FO" sz="2800" dirty="0" smtClean="0"/>
              <a:t>Í køkum eru ofta nógv fitievni.</a:t>
            </a:r>
          </a:p>
          <a:p>
            <a:pPr marL="355600" indent="-355600">
              <a:lnSpc>
                <a:spcPct val="90000"/>
              </a:lnSpc>
              <a:spcBef>
                <a:spcPct val="0"/>
              </a:spcBef>
            </a:pPr>
            <a:endParaRPr lang="fo-FO" sz="2800" dirty="0" smtClean="0"/>
          </a:p>
          <a:p>
            <a:pPr marL="355600" indent="-355600">
              <a:lnSpc>
                <a:spcPct val="90000"/>
              </a:lnSpc>
              <a:spcBef>
                <a:spcPct val="0"/>
              </a:spcBef>
            </a:pPr>
            <a:r>
              <a:rPr lang="fo-FO" sz="2800" dirty="0" smtClean="0"/>
              <a:t>Far inn á </a:t>
            </a:r>
            <a:r>
              <a:rPr lang="fo-FO" sz="2800" dirty="0" err="1" smtClean="0">
                <a:hlinkClick r:id="rId4"/>
              </a:rPr>
              <a:t>www.altomkost.dk</a:t>
            </a:r>
            <a:r>
              <a:rPr lang="fo-FO" sz="2800" dirty="0" smtClean="0"/>
              <a:t> og finn eina uppskrift upp á eina køku, har hvørki serliga nógv fitievni ella sukur er í.</a:t>
            </a:r>
          </a:p>
          <a:p>
            <a:pPr marL="355600" indent="-355600">
              <a:lnSpc>
                <a:spcPct val="90000"/>
              </a:lnSpc>
              <a:spcBef>
                <a:spcPct val="0"/>
              </a:spcBef>
            </a:pPr>
            <a:endParaRPr lang="fo-FO" sz="2800" dirty="0" smtClean="0"/>
          </a:p>
          <a:p>
            <a:pPr marL="355600" indent="-355600">
              <a:lnSpc>
                <a:spcPct val="90000"/>
              </a:lnSpc>
              <a:spcBef>
                <a:spcPct val="0"/>
              </a:spcBef>
            </a:pPr>
            <a:r>
              <a:rPr lang="fo-FO" sz="2800" dirty="0" smtClean="0"/>
              <a:t>Hygg eftir uppskriftini og met um, um køkan er eitt heilsubetri val enn aðrar køkur, sum tær dámar væl. </a:t>
            </a:r>
          </a:p>
          <a:p>
            <a:pPr marL="355600" indent="-355600">
              <a:lnSpc>
                <a:spcPct val="90000"/>
              </a:lnSpc>
              <a:spcBef>
                <a:spcPct val="0"/>
              </a:spcBef>
            </a:pPr>
            <a:endParaRPr lang="fo-FO" sz="2800" dirty="0" smtClean="0"/>
          </a:p>
          <a:p>
            <a:pPr marL="355600" indent="-355600">
              <a:lnSpc>
                <a:spcPct val="90000"/>
              </a:lnSpc>
              <a:spcBef>
                <a:spcPct val="0"/>
              </a:spcBef>
            </a:pPr>
            <a:r>
              <a:rPr lang="fo-FO" sz="2800" dirty="0" smtClean="0"/>
              <a:t>Finn fram til, hvat skal brúkast til køkuna.</a:t>
            </a:r>
          </a:p>
          <a:p>
            <a:pPr marL="355600" indent="-355600">
              <a:lnSpc>
                <a:spcPct val="90000"/>
              </a:lnSpc>
              <a:spcBef>
                <a:spcPct val="0"/>
              </a:spcBef>
            </a:pPr>
            <a:endParaRPr lang="fo-FO" sz="2800" dirty="0" smtClean="0"/>
          </a:p>
          <a:p>
            <a:pPr marL="355600" indent="-355600">
              <a:lnSpc>
                <a:spcPct val="90000"/>
              </a:lnSpc>
              <a:spcBef>
                <a:spcPct val="0"/>
              </a:spcBef>
            </a:pPr>
            <a:r>
              <a:rPr lang="fo-FO" sz="2800" dirty="0" smtClean="0"/>
              <a:t>Baka køkuna – smakkar hon væl?</a:t>
            </a:r>
          </a:p>
          <a:p>
            <a:endParaRPr lang="fo-FO" dirty="0"/>
          </a:p>
        </p:txBody>
      </p:sp>
      <p:sp>
        <p:nvSpPr>
          <p:cNvPr id="4" name="Text Box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308479"/>
            <a:ext cx="82296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o-FO" sz="3200" b="1" dirty="0" err="1" smtClean="0">
                <a:solidFill>
                  <a:srgbClr val="CA4726"/>
                </a:solidFill>
              </a:rPr>
              <a:t>Køksuppgáva</a:t>
            </a:r>
            <a:r>
              <a:rPr lang="fo-FO" sz="3200" b="1" dirty="0" smtClean="0">
                <a:solidFill>
                  <a:srgbClr val="CA4726"/>
                </a:solidFill>
              </a:rPr>
              <a:t> – køkur sum smakka</a:t>
            </a:r>
            <a:endParaRPr lang="fo-FO" sz="3200" b="1" dirty="0">
              <a:solidFill>
                <a:srgbClr val="CA4726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300913" y="5226050"/>
          <a:ext cx="1577975" cy="1397000"/>
        </p:xfrm>
        <a:graphic>
          <a:graphicData uri="http://schemas.openxmlformats.org/presentationml/2006/ole">
            <p:oleObj spid="_x0000_s1030" name="Dokument" r:id="rId5" imgW="1702308" imgH="17145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fo-FO" sz="3200" b="1" dirty="0" smtClean="0">
                <a:solidFill>
                  <a:srgbClr val="CA4726"/>
                </a:solidFill>
              </a:rPr>
              <a:t/>
            </a:r>
            <a:br>
              <a:rPr lang="fo-FO" sz="3200" b="1" dirty="0" smtClean="0">
                <a:solidFill>
                  <a:srgbClr val="CA4726"/>
                </a:solidFill>
              </a:rPr>
            </a:br>
            <a:r>
              <a:rPr lang="fo-FO" sz="3200" dirty="0" smtClean="0"/>
              <a:t/>
            </a:r>
            <a:br>
              <a:rPr lang="fo-FO" sz="3200" dirty="0" smtClean="0"/>
            </a:br>
            <a:r>
              <a:rPr lang="fo-FO" sz="3200" b="1" dirty="0" smtClean="0">
                <a:solidFill>
                  <a:srgbClr val="CA4726"/>
                </a:solidFill>
              </a:rPr>
              <a:t> Brúka so lítið av fitievni á breyðið sum gjørligt</a:t>
            </a:r>
            <a:endParaRPr lang="fo-FO" sz="3200" dirty="0"/>
          </a:p>
        </p:txBody>
      </p:sp>
      <p:pic>
        <p:nvPicPr>
          <p:cNvPr id="4" name="Picture 4098" descr="4423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9043"/>
          <a:stretch>
            <a:fillRect/>
          </a:stretch>
        </p:blipFill>
        <p:spPr bwMode="auto">
          <a:xfrm>
            <a:off x="1043608" y="1916832"/>
            <a:ext cx="7128793" cy="446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fo-FO" sz="3200" dirty="0" smtClean="0">
                <a:solidFill>
                  <a:srgbClr val="CA4726"/>
                </a:solidFill>
                <a:ea typeface="DotumChe" pitchFamily="49" charset="-127"/>
              </a:rPr>
              <a:t/>
            </a:r>
            <a:br>
              <a:rPr lang="fo-FO" sz="3200" dirty="0" smtClean="0">
                <a:solidFill>
                  <a:srgbClr val="CA4726"/>
                </a:solidFill>
                <a:ea typeface="DotumChe" pitchFamily="49" charset="-127"/>
              </a:rPr>
            </a:br>
            <a:r>
              <a:rPr lang="fo-FO" sz="3200" b="1" dirty="0" smtClean="0">
                <a:solidFill>
                  <a:srgbClr val="CA4726"/>
                </a:solidFill>
                <a:ea typeface="DotumChe" pitchFamily="49" charset="-127"/>
              </a:rPr>
              <a:t> So nógv fitievni verður tað til um vikuna</a:t>
            </a:r>
            <a:r>
              <a:rPr lang="fo-FO" sz="3200" dirty="0" smtClean="0">
                <a:solidFill>
                  <a:srgbClr val="CA4726"/>
                </a:solidFill>
                <a:ea typeface="DotumChe" pitchFamily="49" charset="-127"/>
              </a:rPr>
              <a:t> </a:t>
            </a:r>
            <a:endParaRPr lang="fo-FO" sz="3200" dirty="0"/>
          </a:p>
        </p:txBody>
      </p:sp>
      <p:pic>
        <p:nvPicPr>
          <p:cNvPr id="4" name="Picture 2050" descr="4423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6840760" cy="513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løb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rløb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rløb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802</Words>
  <Application>Microsoft Office PowerPoint</Application>
  <PresentationFormat>Skærmshow (4:3)</PresentationFormat>
  <Paragraphs>189</Paragraphs>
  <Slides>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10" baseType="lpstr">
      <vt:lpstr>Forløb</vt:lpstr>
      <vt:lpstr>Dokument</vt:lpstr>
      <vt:lpstr>Dias nummer 1</vt:lpstr>
      <vt:lpstr>    Uppgáva – mjólk</vt:lpstr>
      <vt:lpstr>Uppgáva - mjólk</vt:lpstr>
      <vt:lpstr>Dias nummer 4</vt:lpstr>
      <vt:lpstr>Lyklaholsmerkið</vt:lpstr>
      <vt:lpstr>Køksuppgáva – køkur sum smakka</vt:lpstr>
      <vt:lpstr>   Brúka so lítið av fitievni á breyðið sum gjørligt</vt:lpstr>
      <vt:lpstr>  So nógv fitievni verður tað til um vikuna 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Your User Name</dc:creator>
  <cp:lastModifiedBy>ln60431</cp:lastModifiedBy>
  <cp:revision>117</cp:revision>
  <dcterms:created xsi:type="dcterms:W3CDTF">2011-05-25T12:40:25Z</dcterms:created>
  <dcterms:modified xsi:type="dcterms:W3CDTF">2011-08-16T11:50:02Z</dcterms:modified>
</cp:coreProperties>
</file>